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9" r:id="rId3"/>
  </p:sldMasterIdLst>
  <p:notesMasterIdLst>
    <p:notesMasterId r:id="rId6"/>
  </p:notesMasterIdLst>
  <p:sldIdLst>
    <p:sldId id="256" r:id="rId4"/>
    <p:sldId id="286" r:id="rId5"/>
    <p:sldId id="257" r:id="rId7"/>
    <p:sldId id="261" r:id="rId8"/>
    <p:sldId id="287" r:id="rId9"/>
    <p:sldId id="262" r:id="rId10"/>
    <p:sldId id="263" r:id="rId11"/>
    <p:sldId id="264" r:id="rId12"/>
    <p:sldId id="284" r:id="rId13"/>
    <p:sldId id="277" r:id="rId14"/>
  </p:sldIdLst>
  <p:sldSz cx="12192000" cy="6858000"/>
  <p:notesSz cx="7103745" cy="10234295"/>
  <p:embeddedFontLst>
    <p:embeddedFont>
      <p:font typeface="微软雅黑" panose="020B0503020204020204" pitchFamily="34" charset="-122"/>
      <p:regular r:id="rId18"/>
    </p:embeddedFont>
    <p:embeddedFont>
      <p:font typeface="等线" panose="02010600030101010101" pitchFamily="2" charset="-122"/>
      <p:regular r:id="rId19"/>
    </p:embeddedFont>
    <p:embeddedFont>
      <p:font typeface="Tahoma" panose="020B0604030504040204" pitchFamily="34" charset="0"/>
      <p:regular r:id="rId20"/>
      <p:bold r:id="rId21"/>
    </p:embeddedFont>
    <p:embeddedFont>
      <p:font typeface="汉仪秀英体简" panose="02010609000101010101" pitchFamily="49" charset="-122"/>
      <p:regular r:id="rId22"/>
    </p:embeddedFont>
    <p:embeddedFont>
      <p:font typeface="Calibri Light" panose="020F0302020204030204" charset="0"/>
      <p:regular r:id="rId23"/>
      <p:italic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  <p:embeddedFont>
      <p:font typeface="等线 Light" panose="02010600030101010101" charset="-122"/>
      <p:regular r:id="rId2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1916"/>
    <a:srgbClr val="8A2115"/>
    <a:srgbClr val="7C1915"/>
    <a:srgbClr val="B24215"/>
    <a:srgbClr val="461815"/>
    <a:srgbClr val="0084A6"/>
    <a:srgbClr val="B8C9DC"/>
    <a:srgbClr val="C1D2E1"/>
    <a:srgbClr val="B5C8DC"/>
    <a:srgbClr val="C0D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7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font" Target="fonts/font12.fntdata"/><Relationship Id="rId28" Type="http://schemas.openxmlformats.org/officeDocument/2006/relationships/font" Target="fonts/font11.fntdata"/><Relationship Id="rId27" Type="http://schemas.openxmlformats.org/officeDocument/2006/relationships/font" Target="fonts/font10.fntdata"/><Relationship Id="rId26" Type="http://schemas.openxmlformats.org/officeDocument/2006/relationships/font" Target="fonts/font9.fntdata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5A03CA-E387-47C2-AF91-F7CCFE286D1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4.xml"/><Relationship Id="rId8" Type="http://schemas.openxmlformats.org/officeDocument/2006/relationships/tags" Target="../tags/tag3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2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.xml"/><Relationship Id="rId12" Type="http://schemas.openxmlformats.org/officeDocument/2006/relationships/tags" Target="../tags/tag7.xml"/><Relationship Id="rId11" Type="http://schemas.openxmlformats.org/officeDocument/2006/relationships/tags" Target="../tags/tag6.xml"/><Relationship Id="rId10" Type="http://schemas.openxmlformats.org/officeDocument/2006/relationships/tags" Target="../tags/tag5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8.png"/><Relationship Id="rId6" Type="http://schemas.openxmlformats.org/officeDocument/2006/relationships/tags" Target="../tags/tag10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7.png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3" Type="http://schemas.openxmlformats.org/officeDocument/2006/relationships/tags" Target="../tags/tag15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image" Target="file:///C:\Users\1V994W2\PycharmProjects\PPT_Background_Generation/pic_temp/pic_half_down.png" TargetMode="External"/><Relationship Id="rId6" Type="http://schemas.openxmlformats.org/officeDocument/2006/relationships/image" Target="../media/image10.png"/><Relationship Id="rId5" Type="http://schemas.openxmlformats.org/officeDocument/2006/relationships/tags" Target="../tags/tag17.xml"/><Relationship Id="rId4" Type="http://schemas.openxmlformats.org/officeDocument/2006/relationships/image" Target="file:///C:\Users\1V994W2\PycharmProjects\PPT_Background_Generation/pic_temp/pic_half_top.png" TargetMode="External"/><Relationship Id="rId3" Type="http://schemas.openxmlformats.org/officeDocument/2006/relationships/image" Target="../media/image9.png"/><Relationship Id="rId2" Type="http://schemas.openxmlformats.org/officeDocument/2006/relationships/tags" Target="../tags/tag16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8.png"/><Relationship Id="rId6" Type="http://schemas.openxmlformats.org/officeDocument/2006/relationships/tags" Target="../tags/tag25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7.png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4" Type="http://schemas.openxmlformats.org/officeDocument/2006/relationships/tags" Target="../tags/tag31.xml"/><Relationship Id="rId13" Type="http://schemas.openxmlformats.org/officeDocument/2006/relationships/tags" Target="../tags/tag30.xml"/><Relationship Id="rId12" Type="http://schemas.openxmlformats.org/officeDocument/2006/relationships/tags" Target="../tags/tag29.xml"/><Relationship Id="rId11" Type="http://schemas.openxmlformats.org/officeDocument/2006/relationships/tags" Target="../tags/tag28.xml"/><Relationship Id="rId10" Type="http://schemas.openxmlformats.org/officeDocument/2006/relationships/tags" Target="../tags/tag27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8.png"/><Relationship Id="rId6" Type="http://schemas.openxmlformats.org/officeDocument/2006/relationships/tags" Target="../tags/tag34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7.png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6" Type="http://schemas.openxmlformats.org/officeDocument/2006/relationships/tags" Target="../tags/tag42.xml"/><Relationship Id="rId15" Type="http://schemas.openxmlformats.org/officeDocument/2006/relationships/tags" Target="../tags/tag41.xml"/><Relationship Id="rId14" Type="http://schemas.openxmlformats.org/officeDocument/2006/relationships/tags" Target="../tags/tag40.xml"/><Relationship Id="rId13" Type="http://schemas.openxmlformats.org/officeDocument/2006/relationships/tags" Target="../tags/tag39.xml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image" Target="file:///C:\Users\1V994W2\PycharmProjects\PPT_Background_Generation/pic_temp/0_pic_quater_right_down.png" TargetMode="External"/><Relationship Id="rId7" Type="http://schemas.openxmlformats.org/officeDocument/2006/relationships/image" Target="../media/image7.png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image" Target="file:///C:\Users\1V994W2\Documents\Tencent%20Files\574576071\FileRecv\&#25340;&#35013;&#32032;&#26448;\&#31616;&#32422;&#21333;&#22270;-30\\22\subject_holdleft_124,203,214_0_staid_full_0.png" TargetMode="External"/><Relationship Id="rId3" Type="http://schemas.openxmlformats.org/officeDocument/2006/relationships/image" Target="../media/image11.png"/><Relationship Id="rId2" Type="http://schemas.openxmlformats.org/officeDocument/2006/relationships/tags" Target="../tags/tag43.xml"/><Relationship Id="rId12" Type="http://schemas.openxmlformats.org/officeDocument/2006/relationships/tags" Target="../tags/tag49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56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8.png"/><Relationship Id="rId6" Type="http://schemas.openxmlformats.org/officeDocument/2006/relationships/tags" Target="../tags/tag55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7.png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4" Type="http://schemas.openxmlformats.org/officeDocument/2006/relationships/tags" Target="../tags/tag61.xml"/><Relationship Id="rId13" Type="http://schemas.openxmlformats.org/officeDocument/2006/relationships/tags" Target="../tags/tag60.xml"/><Relationship Id="rId12" Type="http://schemas.openxmlformats.org/officeDocument/2006/relationships/tags" Target="../tags/tag59.xml"/><Relationship Id="rId11" Type="http://schemas.openxmlformats.org/officeDocument/2006/relationships/tags" Target="../tags/tag58.xml"/><Relationship Id="rId10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8.png"/><Relationship Id="rId6" Type="http://schemas.openxmlformats.org/officeDocument/2006/relationships/tags" Target="../tags/tag64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7.png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3" Type="http://schemas.openxmlformats.org/officeDocument/2006/relationships/tags" Target="../tags/tag69.xml"/><Relationship Id="rId12" Type="http://schemas.openxmlformats.org/officeDocument/2006/relationships/tags" Target="../tags/tag68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8.png"/><Relationship Id="rId6" Type="http://schemas.openxmlformats.org/officeDocument/2006/relationships/tags" Target="../tags/tag72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7.png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2" Type="http://schemas.openxmlformats.org/officeDocument/2006/relationships/tags" Target="../tags/tag76.xml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80.xml"/><Relationship Id="rId8" Type="http://schemas.openxmlformats.org/officeDocument/2006/relationships/tags" Target="../tags/tag79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78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77.xml"/><Relationship Id="rId14" Type="http://schemas.openxmlformats.org/officeDocument/2006/relationships/tags" Target="../tags/tag85.xml"/><Relationship Id="rId13" Type="http://schemas.openxmlformats.org/officeDocument/2006/relationships/tags" Target="../tags/tag84.xml"/><Relationship Id="rId12" Type="http://schemas.openxmlformats.org/officeDocument/2006/relationships/tags" Target="../tags/tag83.xml"/><Relationship Id="rId11" Type="http://schemas.openxmlformats.org/officeDocument/2006/relationships/tags" Target="../tags/tag82.xml"/><Relationship Id="rId10" Type="http://schemas.openxmlformats.org/officeDocument/2006/relationships/tags" Target="../tags/tag8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8.png"/><Relationship Id="rId6" Type="http://schemas.openxmlformats.org/officeDocument/2006/relationships/tags" Target="../tags/tag88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7.png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2" Type="http://schemas.openxmlformats.org/officeDocument/2006/relationships/tags" Target="../tags/tag92.xml"/><Relationship Id="rId11" Type="http://schemas.openxmlformats.org/officeDocument/2006/relationships/tags" Target="../tags/tag91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image" Target="file:///C:\Users\1V994W2\PycharmProjects\PPT_Background_Generation/pic_temp/1_pic_quater_left_down.png" TargetMode="External"/><Relationship Id="rId8" Type="http://schemas.openxmlformats.org/officeDocument/2006/relationships/image" Target="../media/image8.png"/><Relationship Id="rId7" Type="http://schemas.openxmlformats.org/officeDocument/2006/relationships/tags" Target="../tags/tag96.xml"/><Relationship Id="rId6" Type="http://schemas.openxmlformats.org/officeDocument/2006/relationships/image" Target="file:///C:\Users\1V994W2\PycharmProjects\PPT_Background_Generation/pic_temp/0_pic_quater_right_down.png" TargetMode="External"/><Relationship Id="rId5" Type="http://schemas.openxmlformats.org/officeDocument/2006/relationships/image" Target="../media/image7.png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4" Type="http://schemas.openxmlformats.org/officeDocument/2006/relationships/tags" Target="../tags/tag101.xml"/><Relationship Id="rId13" Type="http://schemas.openxmlformats.org/officeDocument/2006/relationships/tags" Target="../tags/tag100.xml"/><Relationship Id="rId12" Type="http://schemas.openxmlformats.org/officeDocument/2006/relationships/tags" Target="../tags/tag99.xml"/><Relationship Id="rId11" Type="http://schemas.openxmlformats.org/officeDocument/2006/relationships/tags" Target="../tags/tag98.xml"/><Relationship Id="rId10" Type="http://schemas.openxmlformats.org/officeDocument/2006/relationships/tags" Target="../tags/tag97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image" Target="file:///C:\Users\1V994W2\PycharmProjects\PPT_Background_Generation/pic_temp/0_pic_quater_right_down.png" TargetMode="External"/><Relationship Id="rId4" Type="http://schemas.openxmlformats.org/officeDocument/2006/relationships/image" Target="../media/image7.png"/><Relationship Id="rId3" Type="http://schemas.openxmlformats.org/officeDocument/2006/relationships/tags" Target="../tags/tag103.xml"/><Relationship Id="rId2" Type="http://schemas.openxmlformats.org/officeDocument/2006/relationships/tags" Target="../tags/tag102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image" Target="file:///C:\Users\1V994W2\PycharmProjects\PPT_Background_Generation/pic_temp/1_pic_quater_left_down.png" TargetMode="External"/><Relationship Id="rId8" Type="http://schemas.openxmlformats.org/officeDocument/2006/relationships/image" Target="../media/image8.png"/><Relationship Id="rId7" Type="http://schemas.openxmlformats.org/officeDocument/2006/relationships/tags" Target="../tags/tag113.xml"/><Relationship Id="rId6" Type="http://schemas.openxmlformats.org/officeDocument/2006/relationships/image" Target="file:///C:\Users\1V994W2\PycharmProjects\PPT_Background_Generation/pic_temp/0_pic_quater_right_down.png" TargetMode="External"/><Relationship Id="rId5" Type="http://schemas.openxmlformats.org/officeDocument/2006/relationships/image" Target="../media/image7.png"/><Relationship Id="rId4" Type="http://schemas.openxmlformats.org/officeDocument/2006/relationships/tags" Target="../tags/tag112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5" Type="http://schemas.openxmlformats.org/officeDocument/2006/relationships/tags" Target="../tags/tag119.xml"/><Relationship Id="rId14" Type="http://schemas.openxmlformats.org/officeDocument/2006/relationships/tags" Target="../tags/tag118.xml"/><Relationship Id="rId13" Type="http://schemas.openxmlformats.org/officeDocument/2006/relationships/tags" Target="../tags/tag117.xml"/><Relationship Id="rId12" Type="http://schemas.openxmlformats.org/officeDocument/2006/relationships/tags" Target="../tags/tag116.xml"/><Relationship Id="rId11" Type="http://schemas.openxmlformats.org/officeDocument/2006/relationships/tags" Target="../tags/tag115.xml"/><Relationship Id="rId10" Type="http://schemas.openxmlformats.org/officeDocument/2006/relationships/tags" Target="../tags/tag114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image" Target="file:///C:\Users\1V994W2\PycharmProjects\PPT_Background_Generation/pic_temp/1_pic_quater_left_down.png" TargetMode="External"/><Relationship Id="rId8" Type="http://schemas.openxmlformats.org/officeDocument/2006/relationships/image" Target="../media/image8.png"/><Relationship Id="rId7" Type="http://schemas.openxmlformats.org/officeDocument/2006/relationships/tags" Target="../tags/tag123.xml"/><Relationship Id="rId6" Type="http://schemas.openxmlformats.org/officeDocument/2006/relationships/image" Target="file:///C:\Users\1V994W2\PycharmProjects\PPT_Background_Generation/pic_temp/0_pic_quater_right_down.png" TargetMode="External"/><Relationship Id="rId5" Type="http://schemas.openxmlformats.org/officeDocument/2006/relationships/image" Target="../media/image7.png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5" Type="http://schemas.openxmlformats.org/officeDocument/2006/relationships/tags" Target="../tags/tag129.xml"/><Relationship Id="rId14" Type="http://schemas.openxmlformats.org/officeDocument/2006/relationships/tags" Target="../tags/tag128.xml"/><Relationship Id="rId13" Type="http://schemas.openxmlformats.org/officeDocument/2006/relationships/tags" Target="../tags/tag127.xml"/><Relationship Id="rId12" Type="http://schemas.openxmlformats.org/officeDocument/2006/relationships/tags" Target="../tags/tag12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image" Target="file:///C:\Users\1V994W2\PycharmProjects\PPT_Background_Generation/pic_temp/1_pic_quater_left_down.png" TargetMode="External"/><Relationship Id="rId8" Type="http://schemas.openxmlformats.org/officeDocument/2006/relationships/image" Target="../media/image8.png"/><Relationship Id="rId7" Type="http://schemas.openxmlformats.org/officeDocument/2006/relationships/tags" Target="../tags/tag133.xml"/><Relationship Id="rId6" Type="http://schemas.openxmlformats.org/officeDocument/2006/relationships/image" Target="file:///C:\Users\1V994W2\PycharmProjects\PPT_Background_Generation/pic_temp/0_pic_quater_right_down.png" TargetMode="External"/><Relationship Id="rId5" Type="http://schemas.openxmlformats.org/officeDocument/2006/relationships/image" Target="../media/image7.png"/><Relationship Id="rId4" Type="http://schemas.openxmlformats.org/officeDocument/2006/relationships/tags" Target="../tags/tag132.xml"/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7" Type="http://schemas.openxmlformats.org/officeDocument/2006/relationships/tags" Target="../tags/tag141.xml"/><Relationship Id="rId16" Type="http://schemas.openxmlformats.org/officeDocument/2006/relationships/tags" Target="../tags/tag140.xml"/><Relationship Id="rId15" Type="http://schemas.openxmlformats.org/officeDocument/2006/relationships/tags" Target="../tags/tag139.xml"/><Relationship Id="rId14" Type="http://schemas.openxmlformats.org/officeDocument/2006/relationships/tags" Target="../tags/tag138.xml"/><Relationship Id="rId13" Type="http://schemas.openxmlformats.org/officeDocument/2006/relationships/tags" Target="../tags/tag137.xml"/><Relationship Id="rId12" Type="http://schemas.openxmlformats.org/officeDocument/2006/relationships/tags" Target="../tags/tag136.xml"/><Relationship Id="rId11" Type="http://schemas.openxmlformats.org/officeDocument/2006/relationships/tags" Target="../tags/tag135.xml"/><Relationship Id="rId10" Type="http://schemas.openxmlformats.org/officeDocument/2006/relationships/tags" Target="../tags/tag134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image" Target="file:///C:\Users\1V994W2\PycharmProjects\PPT_Background_Generation/pic_temp/1_pic_quater_left_down.png" TargetMode="External"/><Relationship Id="rId8" Type="http://schemas.openxmlformats.org/officeDocument/2006/relationships/image" Target="../media/image8.png"/><Relationship Id="rId7" Type="http://schemas.openxmlformats.org/officeDocument/2006/relationships/tags" Target="../tags/tag145.xml"/><Relationship Id="rId6" Type="http://schemas.openxmlformats.org/officeDocument/2006/relationships/image" Target="file:///C:\Users\1V994W2\PycharmProjects\PPT_Background_Generation/pic_temp/0_pic_quater_right_down.png" TargetMode="External"/><Relationship Id="rId5" Type="http://schemas.openxmlformats.org/officeDocument/2006/relationships/image" Target="../media/image12.png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4" Type="http://schemas.openxmlformats.org/officeDocument/2006/relationships/tags" Target="../tags/tag150.xml"/><Relationship Id="rId13" Type="http://schemas.openxmlformats.org/officeDocument/2006/relationships/tags" Target="../tags/tag149.xml"/><Relationship Id="rId12" Type="http://schemas.openxmlformats.org/officeDocument/2006/relationships/tags" Target="../tags/tag148.xml"/><Relationship Id="rId11" Type="http://schemas.openxmlformats.org/officeDocument/2006/relationships/tags" Target="../tags/tag147.xml"/><Relationship Id="rId10" Type="http://schemas.openxmlformats.org/officeDocument/2006/relationships/tags" Target="../tags/tag14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1"/>
          <p:cNvPicPr>
            <a:picLocks noChangeAspect="1"/>
          </p:cNvPicPr>
          <p:nvPr userDrawn="1"/>
        </p:nvPicPr>
        <p:blipFill>
          <a:blip r:embed="rId2"/>
          <a:srcRect l="4301" r="4317" b="13357"/>
          <a:stretch>
            <a:fillRect/>
          </a:stretch>
        </p:blipFill>
        <p:spPr>
          <a:xfrm>
            <a:off x="-1905" y="0"/>
            <a:ext cx="12193905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screen"/>
          <a:stretch>
            <a:fillRect/>
          </a:stretch>
        </p:blipFill>
        <p:spPr>
          <a:xfrm>
            <a:off x="0" y="1397000"/>
            <a:ext cx="2049040" cy="40640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screen"/>
          <a:stretch>
            <a:fillRect/>
          </a:stretch>
        </p:blipFill>
        <p:spPr>
          <a:xfrm>
            <a:off x="10142960" y="1397000"/>
            <a:ext cx="2049040" cy="4064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8"/>
            </p:custDataLst>
          </p:nvPr>
        </p:nvSpPr>
        <p:spPr>
          <a:xfrm>
            <a:off x="2556658" y="2496453"/>
            <a:ext cx="7078685" cy="1194191"/>
          </a:xfrm>
        </p:spPr>
        <p:txBody>
          <a:bodyPr lIns="101600" tIns="38100" rIns="25400" bIns="38100" anchor="b" anchorCtr="0">
            <a:normAutofit/>
          </a:bodyPr>
          <a:lstStyle>
            <a:lvl1pPr algn="ctr">
              <a:defRPr sz="6000" u="none" strike="noStrike" kern="1200" cap="none" spc="60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2556658" y="3769356"/>
            <a:ext cx="7078685" cy="950984"/>
          </a:xfrm>
        </p:spPr>
        <p:txBody>
          <a:bodyPr lIns="101600" tIns="38100" rIns="76200" bIns="381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0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screen"/>
          <a:stretch>
            <a:fillRect/>
          </a:stretch>
        </p:blipFill>
        <p:spPr>
          <a:xfrm>
            <a:off x="4064000" y="4842898"/>
            <a:ext cx="4064000" cy="2015102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screen"/>
          <a:stretch>
            <a:fillRect/>
          </a:stretch>
        </p:blipFill>
        <p:spPr>
          <a:xfrm>
            <a:off x="4064000" y="0"/>
            <a:ext cx="4064000" cy="2015102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 hasCustomPrompt="1"/>
            <p:custDataLst>
              <p:tags r:id="rId11"/>
            </p:custDataLst>
          </p:nvPr>
        </p:nvSpPr>
        <p:spPr>
          <a:xfrm>
            <a:off x="4034971" y="2304143"/>
            <a:ext cx="6052457" cy="1082040"/>
          </a:xfrm>
        </p:spPr>
        <p:txBody>
          <a:bodyPr anchor="b" anchorCtr="0">
            <a:normAutofit/>
          </a:bodyPr>
          <a:lstStyle>
            <a:lvl1pPr>
              <a:defRPr sz="4800" u="none" strike="noStrike" kern="1200" cap="none" spc="200" normalizeH="0">
                <a:solidFill>
                  <a:schemeClr val="tx1"/>
                </a:solidFill>
                <a:uFillTx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 hasCustomPrompt="1"/>
            <p:custDataLst>
              <p:tags r:id="rId12"/>
            </p:custDataLst>
          </p:nvPr>
        </p:nvSpPr>
        <p:spPr>
          <a:xfrm>
            <a:off x="4035425" y="3483204"/>
            <a:ext cx="6051700" cy="1081087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11" name="图片 10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10" name="图片 9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1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2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3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screen"/>
          <a:stretch>
            <a:fillRect/>
          </a:stretch>
        </p:blipFill>
        <p:spPr>
          <a:xfrm>
            <a:off x="7498080" y="1252690"/>
            <a:ext cx="4389120" cy="4352620"/>
          </a:xfrm>
          <a:prstGeom prst="rect">
            <a:avLst/>
          </a:prstGeom>
        </p:spPr>
      </p:pic>
      <p:sp>
        <p:nvSpPr>
          <p:cNvPr id="7" name="任意多边形 6"/>
          <p:cNvSpPr/>
          <p:nvPr userDrawn="1">
            <p:custDataLst>
              <p:tags r:id="rId5"/>
            </p:custDataLst>
          </p:nvPr>
        </p:nvSpPr>
        <p:spPr>
          <a:xfrm flipH="1">
            <a:off x="0" y="0"/>
            <a:ext cx="7313295" cy="6858000"/>
          </a:xfrm>
          <a:custGeom>
            <a:avLst/>
            <a:gdLst>
              <a:gd name="connsiteX0" fmla="*/ 1714500 w 7314000"/>
              <a:gd name="connsiteY0" fmla="*/ 0 h 6858000"/>
              <a:gd name="connsiteX1" fmla="*/ 7314000 w 7314000"/>
              <a:gd name="connsiteY1" fmla="*/ 0 h 6858000"/>
              <a:gd name="connsiteX2" fmla="*/ 7314000 w 7314000"/>
              <a:gd name="connsiteY2" fmla="*/ 6858000 h 6858000"/>
              <a:gd name="connsiteX3" fmla="*/ 0 w 7314000"/>
              <a:gd name="connsiteY3" fmla="*/ 6858000 h 6858000"/>
              <a:gd name="connsiteX4" fmla="*/ 1714500 w 7314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4000" h="6858000">
                <a:moveTo>
                  <a:pt x="1714500" y="0"/>
                </a:moveTo>
                <a:lnTo>
                  <a:pt x="7314000" y="0"/>
                </a:lnTo>
                <a:lnTo>
                  <a:pt x="7314000" y="6858000"/>
                </a:lnTo>
                <a:lnTo>
                  <a:pt x="0" y="6858000"/>
                </a:lnTo>
                <a:lnTo>
                  <a:pt x="1714500" y="0"/>
                </a:lnTo>
                <a:close/>
              </a:path>
            </a:pathLst>
          </a:cu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6" name="图片 5"/>
          <p:cNvPicPr/>
          <p:nvPr userDrawn="1">
            <p:custDataLst>
              <p:tags r:id="rId6"/>
            </p:custDataLst>
          </p:nvPr>
        </p:nvPicPr>
        <p:blipFill>
          <a:blip r:embed="rId7" r:link="rId8" cstate="screen"/>
          <a:stretch>
            <a:fillRect/>
          </a:stretch>
        </p:blipFill>
        <p:spPr>
          <a:xfrm>
            <a:off x="0" y="6376802"/>
            <a:ext cx="720090" cy="48119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9" name="图片 8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0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1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7" name="图片 6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9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10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"/>
          <p:cNvPicPr>
            <a:picLocks noChangeAspect="1"/>
          </p:cNvPicPr>
          <p:nvPr userDrawn="1"/>
        </p:nvPicPr>
        <p:blipFill>
          <a:blip r:embed="rId2"/>
          <a:srcRect l="4185" r="4347" b="13086"/>
          <a:stretch>
            <a:fillRect/>
          </a:stretch>
        </p:blipFill>
        <p:spPr>
          <a:xfrm>
            <a:off x="0" y="0"/>
            <a:ext cx="12192000" cy="6870931"/>
          </a:xfrm>
          <a:prstGeom prst="rect">
            <a:avLst/>
          </a:prstGeom>
        </p:spPr>
      </p:pic>
      <p:sp>
        <p:nvSpPr>
          <p:cNvPr id="3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4991100" y="1295400"/>
            <a:ext cx="6515100" cy="876300"/>
          </a:xfrm>
        </p:spPr>
        <p:txBody>
          <a:bodyPr>
            <a:normAutofit/>
          </a:bodyPr>
          <a:lstStyle>
            <a:lvl1pPr marL="0" indent="0"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8" name="图片 7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6" name="图片 5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2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screen"/>
          <a:stretch>
            <a:fillRect/>
          </a:stretch>
        </p:blipFill>
        <p:spPr>
          <a:xfrm>
            <a:off x="0" y="1397000"/>
            <a:ext cx="2049040" cy="40640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screen"/>
          <a:stretch>
            <a:fillRect/>
          </a:stretch>
        </p:blipFill>
        <p:spPr>
          <a:xfrm>
            <a:off x="10142960" y="1397000"/>
            <a:ext cx="2049040" cy="4064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cxnSp>
        <p:nvCxnSpPr>
          <p:cNvPr id="9" name="直接连接符 8"/>
          <p:cNvCxnSpPr/>
          <p:nvPr userDrawn="1">
            <p:custDataLst>
              <p:tags r:id="rId11"/>
            </p:custDataLst>
          </p:nvPr>
        </p:nvCxnSpPr>
        <p:spPr>
          <a:xfrm>
            <a:off x="9324340" y="2741930"/>
            <a:ext cx="0" cy="1524000"/>
          </a:xfrm>
          <a:prstGeom prst="line">
            <a:avLst/>
          </a:prstGeom>
          <a:ln w="127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>
            <p:custDataLst>
              <p:tags r:id="rId12"/>
            </p:custDataLst>
          </p:nvPr>
        </p:nvCxnSpPr>
        <p:spPr>
          <a:xfrm>
            <a:off x="2866390" y="2741930"/>
            <a:ext cx="0" cy="1524000"/>
          </a:xfrm>
          <a:prstGeom prst="line">
            <a:avLst/>
          </a:prstGeom>
          <a:ln w="12700">
            <a:solidFill>
              <a:schemeClr val="accent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 11"/>
          <p:cNvSpPr>
            <a:spLocks noGrp="1"/>
          </p:cNvSpPr>
          <p:nvPr>
            <p:ph type="title" hasCustomPrompt="1"/>
            <p:custDataLst>
              <p:tags r:id="rId13"/>
            </p:custDataLst>
          </p:nvPr>
        </p:nvSpPr>
        <p:spPr>
          <a:xfrm>
            <a:off x="2930649" y="2583541"/>
            <a:ext cx="6350149" cy="1146627"/>
          </a:xfrm>
        </p:spPr>
        <p:txBody>
          <a:bodyPr anchor="b" anchorCtr="0">
            <a:normAutofit/>
          </a:bodyPr>
          <a:lstStyle>
            <a:lvl1pPr algn="ctr">
              <a:defRPr sz="6600" baseline="0"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2930525" y="3788230"/>
            <a:ext cx="6350000" cy="83077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7" name="图片 6"/>
            <p:cNvPicPr/>
            <p:nvPr userDrawn="1">
              <p:custDataLst>
                <p:tags r:id="rId3"/>
              </p:custDataLst>
            </p:nvPr>
          </p:nvPicPr>
          <p:blipFill>
            <a:blip r:embed="rId4" r:link="rId5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6" name="图片 5"/>
            <p:cNvPicPr/>
            <p:nvPr userDrawn="1">
              <p:custDataLst>
                <p:tags r:id="rId6"/>
              </p:custDataLst>
            </p:nvPr>
          </p:nvPicPr>
          <p:blipFill>
            <a:blip r:embed="rId7" r:link="rId8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>
            <p:custDataLst>
              <p:tags r:id="rId3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9" name="图片 8"/>
            <p:cNvPicPr/>
            <p:nvPr userDrawn="1">
              <p:custDataLst>
                <p:tags r:id="rId4"/>
              </p:custDataLst>
            </p:nvPr>
          </p:nvPicPr>
          <p:blipFill>
            <a:blip r:embed="rId5" r:link="rId6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7"/>
              </p:custDataLst>
            </p:nvPr>
          </p:nvPicPr>
          <p:blipFill>
            <a:blip r:embed="rId8" r:link="rId9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screen"/>
          <a:stretch>
            <a:fillRect/>
          </a:stretch>
        </p:blipFill>
        <p:spPr>
          <a:xfrm>
            <a:off x="11471910" y="0"/>
            <a:ext cx="720090" cy="48119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>
            <a:normAutofit/>
          </a:bodyPr>
          <a:lstStyle>
            <a:lvl1pPr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>
            <p:custDataLst>
              <p:tags r:id="rId3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10" name="图片 9"/>
            <p:cNvPicPr/>
            <p:nvPr userDrawn="1">
              <p:custDataLst>
                <p:tags r:id="rId4"/>
              </p:custDataLst>
            </p:nvPr>
          </p:nvPicPr>
          <p:blipFill>
            <a:blip r:embed="rId5" r:link="rId6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7"/>
              </p:custDataLst>
            </p:nvPr>
          </p:nvPicPr>
          <p:blipFill>
            <a:blip r:embed="rId8" r:link="rId9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4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5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>
            <p:custDataLst>
              <p:tags r:id="rId3"/>
            </p:custDataLst>
          </p:nvPr>
        </p:nvGrpSpPr>
        <p:grpSpPr>
          <a:xfrm>
            <a:off x="0" y="0"/>
            <a:ext cx="12192000" cy="481198"/>
            <a:chOff x="0" y="0"/>
            <a:chExt cx="12192000" cy="481198"/>
          </a:xfrm>
        </p:grpSpPr>
        <p:pic>
          <p:nvPicPr>
            <p:cNvPr id="10" name="图片 9"/>
            <p:cNvPicPr/>
            <p:nvPr userDrawn="1">
              <p:custDataLst>
                <p:tags r:id="rId4"/>
              </p:custDataLst>
            </p:nvPr>
          </p:nvPicPr>
          <p:blipFill>
            <a:blip r:embed="rId5" r:link="rId6" cstate="screen"/>
            <a:stretch>
              <a:fillRect/>
            </a:stretch>
          </p:blipFill>
          <p:spPr>
            <a:xfrm>
              <a:off x="0" y="0"/>
              <a:ext cx="720090" cy="481198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7"/>
              </p:custDataLst>
            </p:nvPr>
          </p:nvPicPr>
          <p:blipFill>
            <a:blip r:embed="rId8" r:link="rId9" cstate="screen"/>
            <a:stretch>
              <a:fillRect/>
            </a:stretch>
          </p:blipFill>
          <p:spPr>
            <a:xfrm>
              <a:off x="11471910" y="0"/>
              <a:ext cx="720090" cy="48119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>
            <a:normAutofit/>
          </a:bodyPr>
          <a:lstStyle>
            <a:lvl1pPr algn="ctr"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4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5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>
            <p:custDataLst>
              <p:tags r:id="rId3"/>
            </p:custDataLst>
          </p:nvPr>
        </p:nvGrpSpPr>
        <p:grpSpPr>
          <a:xfrm>
            <a:off x="0" y="6376802"/>
            <a:ext cx="12192000" cy="481198"/>
            <a:chOff x="0" y="6376802"/>
            <a:chExt cx="12192000" cy="481198"/>
          </a:xfrm>
        </p:grpSpPr>
        <p:pic>
          <p:nvPicPr>
            <p:cNvPr id="12" name="图片 11"/>
            <p:cNvPicPr/>
            <p:nvPr userDrawn="1">
              <p:custDataLst>
                <p:tags r:id="rId4"/>
              </p:custDataLst>
            </p:nvPr>
          </p:nvPicPr>
          <p:blipFill>
            <a:blip r:embed="rId5" r:link="rId6" cstate="screen"/>
            <a:stretch>
              <a:fillRect/>
            </a:stretch>
          </p:blipFill>
          <p:spPr>
            <a:xfrm>
              <a:off x="11471910" y="6376802"/>
              <a:ext cx="720090" cy="481198"/>
            </a:xfrm>
            <a:prstGeom prst="rect">
              <a:avLst/>
            </a:prstGeom>
          </p:spPr>
        </p:pic>
        <p:pic>
          <p:nvPicPr>
            <p:cNvPr id="10" name="图片 9"/>
            <p:cNvPicPr/>
            <p:nvPr userDrawn="1">
              <p:custDataLst>
                <p:tags r:id="rId7"/>
              </p:custDataLst>
            </p:nvPr>
          </p:nvPicPr>
          <p:blipFill>
            <a:blip r:embed="rId8" r:link="rId9" cstate="screen"/>
            <a:stretch>
              <a:fillRect/>
            </a:stretch>
          </p:blipFill>
          <p:spPr>
            <a:xfrm>
              <a:off x="0" y="6376802"/>
              <a:ext cx="720090" cy="481198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4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5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6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7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>
            <p:custDataLst>
              <p:tags r:id="rId3"/>
            </p:custDataLst>
          </p:nvPr>
        </p:nvGrpSpPr>
        <p:grpSpPr>
          <a:xfrm>
            <a:off x="0" y="5775306"/>
            <a:ext cx="12191999" cy="1082695"/>
            <a:chOff x="0" y="5775306"/>
            <a:chExt cx="12191999" cy="1082695"/>
          </a:xfrm>
        </p:grpSpPr>
        <p:pic>
          <p:nvPicPr>
            <p:cNvPr id="9" name="图片 8"/>
            <p:cNvPicPr/>
            <p:nvPr userDrawn="1">
              <p:custDataLst>
                <p:tags r:id="rId4"/>
              </p:custDataLst>
            </p:nvPr>
          </p:nvPicPr>
          <p:blipFill>
            <a:blip r:embed="rId5" r:link="rId6"/>
            <a:stretch>
              <a:fillRect/>
            </a:stretch>
          </p:blipFill>
          <p:spPr>
            <a:xfrm>
              <a:off x="10571797" y="5775306"/>
              <a:ext cx="1620202" cy="1082695"/>
            </a:xfrm>
            <a:prstGeom prst="rect">
              <a:avLst/>
            </a:prstGeom>
          </p:spPr>
        </p:pic>
        <p:pic>
          <p:nvPicPr>
            <p:cNvPr id="8" name="图片 7"/>
            <p:cNvPicPr/>
            <p:nvPr userDrawn="1">
              <p:custDataLst>
                <p:tags r:id="rId7"/>
              </p:custDataLst>
            </p:nvPr>
          </p:nvPicPr>
          <p:blipFill>
            <a:blip r:embed="rId8" r:link="rId9"/>
            <a:stretch>
              <a:fillRect/>
            </a:stretch>
          </p:blipFill>
          <p:spPr>
            <a:xfrm>
              <a:off x="0" y="5775306"/>
              <a:ext cx="1620202" cy="10826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>
            <a:normAutofit/>
          </a:bodyPr>
          <a:lstStyle>
            <a:lvl1pPr>
              <a:defRPr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4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700" y="-5715"/>
            <a:ext cx="12195175" cy="68592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298" y="-10795"/>
            <a:ext cx="12202795" cy="68630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5" Type="http://schemas.openxmlformats.org/officeDocument/2006/relationships/theme" Target="../theme/theme2.xml"/><Relationship Id="rId24" Type="http://schemas.openxmlformats.org/officeDocument/2006/relationships/tags" Target="../tags/tag156.xml"/><Relationship Id="rId23" Type="http://schemas.openxmlformats.org/officeDocument/2006/relationships/tags" Target="../tags/tag155.xml"/><Relationship Id="rId22" Type="http://schemas.openxmlformats.org/officeDocument/2006/relationships/tags" Target="../tags/tag154.xml"/><Relationship Id="rId21" Type="http://schemas.openxmlformats.org/officeDocument/2006/relationships/tags" Target="../tags/tag153.xml"/><Relationship Id="rId20" Type="http://schemas.openxmlformats.org/officeDocument/2006/relationships/tags" Target="../tags/tag152.xml"/><Relationship Id="rId2" Type="http://schemas.openxmlformats.org/officeDocument/2006/relationships/slideLayout" Target="../slideLayouts/slideLayout12.xml"/><Relationship Id="rId19" Type="http://schemas.openxmlformats.org/officeDocument/2006/relationships/tags" Target="../tags/tag151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0" u="none" strike="noStrike" kern="1200" cap="none" spc="20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65.xml"/><Relationship Id="rId8" Type="http://schemas.openxmlformats.org/officeDocument/2006/relationships/tags" Target="../tags/tag164.xml"/><Relationship Id="rId7" Type="http://schemas.openxmlformats.org/officeDocument/2006/relationships/tags" Target="../tags/tag163.xml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6" Type="http://schemas.openxmlformats.org/officeDocument/2006/relationships/notesSlide" Target="../notesSlides/notesSlide1.xml"/><Relationship Id="rId15" Type="http://schemas.openxmlformats.org/officeDocument/2006/relationships/slideLayout" Target="../slideLayouts/slideLayout16.xml"/><Relationship Id="rId14" Type="http://schemas.openxmlformats.org/officeDocument/2006/relationships/tags" Target="../tags/tag170.xml"/><Relationship Id="rId13" Type="http://schemas.openxmlformats.org/officeDocument/2006/relationships/tags" Target="../tags/tag169.xml"/><Relationship Id="rId12" Type="http://schemas.openxmlformats.org/officeDocument/2006/relationships/tags" Target="../tags/tag168.xml"/><Relationship Id="rId11" Type="http://schemas.openxmlformats.org/officeDocument/2006/relationships/tags" Target="../tags/tag167.xml"/><Relationship Id="rId10" Type="http://schemas.openxmlformats.org/officeDocument/2006/relationships/tags" Target="../tags/tag166.xml"/><Relationship Id="rId1" Type="http://schemas.openxmlformats.org/officeDocument/2006/relationships/tags" Target="../tags/tag15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311900" y="1691640"/>
            <a:ext cx="3462655" cy="1629410"/>
          </a:xfrm>
        </p:spPr>
        <p:txBody>
          <a:bodyPr>
            <a:noAutofit/>
            <a:scene3d>
              <a:camera prst="orthographicFront"/>
              <a:lightRig rig="threePt" dir="t"/>
            </a:scene3d>
          </a:bodyPr>
          <a:p>
            <a:r>
              <a:rPr lang="zh-CN" altLang="en-US" sz="88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格言</a:t>
            </a:r>
            <a:endParaRPr lang="zh-CN" altLang="en-US" sz="88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457950" y="1942921"/>
            <a:ext cx="44422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rgbClr val="631916"/>
                </a:solidFill>
                <a:latin typeface="汉仪秀英体简" panose="02010609000101010101" pitchFamily="49" charset="-122"/>
                <a:ea typeface="汉仪秀英体简" panose="02010609000101010101" pitchFamily="49" charset="-122"/>
              </a:rPr>
              <a:t>谢谢观赏</a:t>
            </a:r>
            <a:endParaRPr lang="zh-CN" altLang="en-US" sz="7200" dirty="0">
              <a:solidFill>
                <a:srgbClr val="631916"/>
              </a:solidFill>
              <a:latin typeface="汉仪秀英体简" panose="02010609000101010101" pitchFamily="49" charset="-122"/>
              <a:ea typeface="汉仪秀英体简" panose="02010609000101010101" pitchFamily="49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60816" y="3591641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rgbClr val="7C1915"/>
                </a:solidFill>
                <a:latin typeface="汉仪秀英体简" panose="02010609000101010101" pitchFamily="49" charset="-122"/>
                <a:ea typeface="汉仪秀英体简" panose="02010609000101010101" pitchFamily="49" charset="-122"/>
              </a:rPr>
              <a:t>欢迎常来</a:t>
            </a:r>
            <a:endParaRPr lang="zh-CN" altLang="en-US" sz="4000" dirty="0">
              <a:solidFill>
                <a:srgbClr val="7C1915"/>
              </a:solidFill>
              <a:latin typeface="汉仪秀英体简" panose="02010609000101010101" pitchFamily="49" charset="-122"/>
              <a:ea typeface="汉仪秀英体简" panose="0201060900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3066368" y="5119370"/>
            <a:ext cx="2439106" cy="38100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10000"/>
          </a:bodyPr>
          <a:lstStyle/>
          <a:p>
            <a:pPr algn="l">
              <a:lnSpc>
                <a:spcPct val="120000"/>
              </a:lnSpc>
            </a:pPr>
            <a:r>
              <a:rPr lang="zh-CN" altLang="en-US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Arial" panose="020B0604020202020204" pitchFamily="34" charset="0"/>
              </a:rPr>
              <a:t>单击此处添加标题</a:t>
            </a:r>
            <a:endParaRPr lang="zh-CN" altLang="en-US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3066368" y="3740785"/>
            <a:ext cx="2439106" cy="38100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10000"/>
          </a:bodyPr>
          <a:lstStyle/>
          <a:p>
            <a:pPr algn="l">
              <a:lnSpc>
                <a:spcPct val="120000"/>
              </a:lnSpc>
            </a:pPr>
            <a:r>
              <a:rPr lang="zh-CN" altLang="en-US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Arial" panose="020B0604020202020204" pitchFamily="34" charset="0"/>
              </a:rPr>
              <a:t>单击此处添加标题</a:t>
            </a:r>
            <a:endParaRPr lang="zh-CN" altLang="en-US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3066368" y="2361565"/>
            <a:ext cx="2439106" cy="381000"/>
          </a:xfrm>
          <a:prstGeom prst="rect">
            <a:avLst/>
          </a:prstGeom>
          <a:noFill/>
        </p:spPr>
        <p:txBody>
          <a:bodyPr wrap="square" lIns="90000" tIns="46800" rIns="90000" bIns="0" anchor="b" anchorCtr="0">
            <a:normAutofit lnSpcReduction="20000"/>
          </a:bodyPr>
          <a:lstStyle/>
          <a:p>
            <a:pPr algn="l">
              <a:lnSpc>
                <a:spcPct val="120000"/>
              </a:lnSpc>
            </a:pPr>
            <a:r>
              <a:rPr lang="zh-CN" altLang="en-US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Arial" panose="020B0604020202020204" pitchFamily="34" charset="0"/>
              </a:rPr>
              <a:t>基于</a:t>
            </a:r>
            <a:r>
              <a:rPr lang="zh-CN" altLang="en-US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Arial" panose="020B0604020202020204" pitchFamily="34" charset="0"/>
              </a:rPr>
              <a:t>全面思考</a:t>
            </a:r>
            <a:endParaRPr lang="zh-CN" altLang="en-US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3066415" y="982980"/>
            <a:ext cx="3011170" cy="381000"/>
          </a:xfrm>
          <a:prstGeom prst="rect">
            <a:avLst/>
          </a:prstGeom>
          <a:noFill/>
        </p:spPr>
        <p:txBody>
          <a:bodyPr wrap="square" lIns="90000" tIns="46800" rIns="90000" bIns="0" anchor="b" anchorCtr="0"/>
          <a:lstStyle/>
          <a:p>
            <a:pPr algn="l">
              <a:lnSpc>
                <a:spcPct val="120000"/>
              </a:lnSpc>
            </a:pPr>
            <a:r>
              <a:rPr lang="zh-CN" altLang="en-US" sz="24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Arial" panose="020B0604020202020204" pitchFamily="34" charset="0"/>
              </a:rPr>
              <a:t>复利与指数增长</a:t>
            </a:r>
            <a:endParaRPr lang="zh-CN" altLang="en-US" sz="24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3066368" y="5558155"/>
            <a:ext cx="2439106" cy="729615"/>
          </a:xfrm>
          <a:prstGeom prst="rect">
            <a:avLst/>
          </a:prstGeom>
        </p:spPr>
        <p:txBody>
          <a:bodyPr vert="horz" wrap="square" lIns="90000" tIns="0" rIns="90000" bIns="46800" anchor="t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单击此处输入你的正文，文字是您思想的提炼</a:t>
            </a:r>
            <a:endParaRPr lang="zh-CN" altLang="en-US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3065145" y="4175760"/>
            <a:ext cx="2439106" cy="729615"/>
          </a:xfrm>
          <a:prstGeom prst="rect">
            <a:avLst/>
          </a:prstGeom>
        </p:spPr>
        <p:txBody>
          <a:bodyPr vert="horz" wrap="square" lIns="90000" tIns="0" rIns="90000" bIns="46800" anchor="t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zh-CN" altLang="en-US" sz="1600" spc="15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单击此处输入你的正文，文字是您思想的提炼</a:t>
            </a:r>
            <a:endParaRPr lang="zh-CN" altLang="en-US" sz="1600" spc="150">
              <a:solidFill>
                <a:schemeClr val="tx1">
                  <a:lumMod val="65000"/>
                  <a:lumOff val="3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矩形 28"/>
          <p:cNvSpPr/>
          <p:nvPr>
            <p:custDataLst>
              <p:tags r:id="rId7"/>
            </p:custDataLst>
          </p:nvPr>
        </p:nvSpPr>
        <p:spPr bwMode="auto">
          <a:xfrm>
            <a:off x="2605405" y="0"/>
            <a:ext cx="71755" cy="6858000"/>
          </a:xfrm>
          <a:prstGeom prst="rect">
            <a:avLst/>
          </a:prstGeom>
          <a:solidFill>
            <a:schemeClr val="accent1"/>
          </a:solidFill>
          <a:ln w="19050">
            <a:noFill/>
            <a:round/>
          </a:ln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椭圆 29"/>
          <p:cNvSpPr/>
          <p:nvPr>
            <p:custDataLst>
              <p:tags r:id="rId8"/>
            </p:custDataLst>
          </p:nvPr>
        </p:nvSpPr>
        <p:spPr bwMode="auto">
          <a:xfrm>
            <a:off x="2323465" y="1007110"/>
            <a:ext cx="635000" cy="635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/>
            </a:solidFill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n-US" altLang="zh-CN" sz="16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椭圆 30"/>
          <p:cNvSpPr/>
          <p:nvPr>
            <p:custDataLst>
              <p:tags r:id="rId9"/>
            </p:custDataLst>
          </p:nvPr>
        </p:nvSpPr>
        <p:spPr bwMode="auto">
          <a:xfrm>
            <a:off x="2323465" y="2416810"/>
            <a:ext cx="635000" cy="635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/>
            </a:solidFill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altLang="zh-CN" sz="16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椭圆 31"/>
          <p:cNvSpPr/>
          <p:nvPr>
            <p:custDataLst>
              <p:tags r:id="rId10"/>
            </p:custDataLst>
          </p:nvPr>
        </p:nvSpPr>
        <p:spPr bwMode="auto">
          <a:xfrm>
            <a:off x="2323465" y="3826510"/>
            <a:ext cx="635000" cy="635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/>
            </a:solidFill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altLang="zh-CN" sz="16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椭圆 32"/>
          <p:cNvSpPr/>
          <p:nvPr>
            <p:custDataLst>
              <p:tags r:id="rId11"/>
            </p:custDataLst>
          </p:nvPr>
        </p:nvSpPr>
        <p:spPr bwMode="auto">
          <a:xfrm>
            <a:off x="2323465" y="5235575"/>
            <a:ext cx="635000" cy="635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/>
            </a:solidFill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b="1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altLang="zh-CN" sz="1600" b="1">
              <a:solidFill>
                <a:schemeClr val="dk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TextBox 9"/>
          <p:cNvSpPr txBox="1"/>
          <p:nvPr>
            <p:custDataLst>
              <p:tags r:id="rId12"/>
            </p:custDataLst>
          </p:nvPr>
        </p:nvSpPr>
        <p:spPr>
          <a:xfrm>
            <a:off x="1390650" y="2316685"/>
            <a:ext cx="459740" cy="1318260"/>
          </a:xfrm>
          <a:prstGeom prst="rect">
            <a:avLst/>
          </a:prstGeom>
          <a:noFill/>
          <a:ln>
            <a:noFill/>
          </a:ln>
        </p:spPr>
        <p:txBody>
          <a:bodyPr vert="eaVert" wrap="square">
            <a:normAutofit fontScale="92500"/>
          </a:bodyPr>
          <a:lstStyle/>
          <a:p>
            <a:pPr algn="ctr"/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等线 Light" panose="02010600030101010101" charset="-122"/>
                <a:sym typeface="Arial" panose="020B0604020202020204" pitchFamily="34" charset="0"/>
              </a:rPr>
              <a:t>CONTENTS</a:t>
            </a:r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等线 Light" panose="02010600030101010101" charset="-122"/>
              <a:sym typeface="Arial" panose="020B0604020202020204" pitchFamily="34" charset="0"/>
            </a:endParaRPr>
          </a:p>
        </p:txBody>
      </p:sp>
      <p:sp>
        <p:nvSpPr>
          <p:cNvPr id="45" name="文本框 99"/>
          <p:cNvSpPr txBox="1"/>
          <p:nvPr>
            <p:custDataLst>
              <p:tags r:id="rId13"/>
            </p:custDataLst>
          </p:nvPr>
        </p:nvSpPr>
        <p:spPr>
          <a:xfrm>
            <a:off x="589915" y="900000"/>
            <a:ext cx="921385" cy="2849245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>
            <a:normAutofit/>
          </a:bodyPr>
          <a:lstStyle/>
          <a:p>
            <a:pPr algn="ctr"/>
            <a:r>
              <a:rPr lang="zh-CN" altLang="en-US" sz="48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  <a:cs typeface="微软雅黑" panose="020B0503020204020204" pitchFamily="34" charset="-122"/>
                <a:sym typeface="Arial" panose="020B0604020202020204" pitchFamily="34" charset="0"/>
              </a:rPr>
              <a:t>目 录</a:t>
            </a:r>
            <a:endParaRPr lang="zh-CN" altLang="en-US" sz="48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汉仪旗黑-85S" panose="00020600040101010101" pitchFamily="18" charset="-122"/>
              <a:cs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23875" y="67628"/>
            <a:ext cx="4243388" cy="1589087"/>
            <a:chOff x="523875" y="67628"/>
            <a:chExt cx="4243388" cy="1589087"/>
          </a:xfrm>
        </p:grpSpPr>
        <p:sp>
          <p:nvSpPr>
            <p:cNvPr id="18" name="文本框 4"/>
            <p:cNvSpPr txBox="1">
              <a:spLocks noChangeArrowheads="1"/>
            </p:cNvSpPr>
            <p:nvPr/>
          </p:nvSpPr>
          <p:spPr bwMode="auto">
            <a:xfrm>
              <a:off x="1954213" y="524828"/>
              <a:ext cx="2813050" cy="9478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>
                <a:lnSpc>
                  <a:spcPts val="354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3600" b="1" dirty="0">
                  <a:solidFill>
                    <a:srgbClr val="538C9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方正细等线简体"/>
                </a:rPr>
                <a:t>目   录</a:t>
              </a:r>
              <a:r>
                <a:rPr lang="en-US" altLang="zh-CN" sz="2000" dirty="0">
                  <a:solidFill>
                    <a:srgbClr val="538C9F"/>
                  </a:solidFill>
                  <a:latin typeface="Arial" panose="020B0604020202020204" pitchFamily="34" charset="0"/>
                  <a:ea typeface="Tahoma" panose="020B0604030504040204" pitchFamily="34" charset="0"/>
                  <a:cs typeface="Arial" panose="020B0604020202020204" pitchFamily="34" charset="0"/>
                </a:rPr>
                <a:t>CONTENTS</a:t>
              </a:r>
              <a:endParaRPr lang="en-US" altLang="zh-CN" sz="2000" dirty="0">
                <a:solidFill>
                  <a:srgbClr val="538C9F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9" name="图片 28"/>
            <p:cNvPicPr>
              <a:picLocks noChangeAspect="1" noChangeArrowheads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3875" y="67628"/>
              <a:ext cx="1397000" cy="15890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3" name="文本框 79"/>
          <p:cNvSpPr txBox="1"/>
          <p:nvPr/>
        </p:nvSpPr>
        <p:spPr bwMode="auto">
          <a:xfrm>
            <a:off x="2227645" y="2485009"/>
            <a:ext cx="3559175" cy="8477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200" dirty="0">
                <a:solidFill>
                  <a:srgbClr val="538C9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敏捷的</a:t>
            </a:r>
            <a:r>
              <a:rPr lang="zh-CN" altLang="en-US" sz="2400" b="1" spc="200" dirty="0">
                <a:solidFill>
                  <a:srgbClr val="538C9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基本单元</a:t>
            </a:r>
            <a:endParaRPr lang="zh-CN" altLang="en-US" sz="2400" b="1" spc="200" dirty="0">
              <a:solidFill>
                <a:srgbClr val="538C9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spc="200" dirty="0">
                <a:solidFill>
                  <a:srgbClr val="538C9F"/>
                </a:solidFill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  <a:sym typeface="+mn-ea"/>
              </a:rPr>
              <a:t>事实</a:t>
            </a:r>
            <a:r>
              <a:rPr lang="en-US" altLang="zh-CN" sz="1600" b="1" spc="200" dirty="0">
                <a:solidFill>
                  <a:srgbClr val="538C9F"/>
                </a:solidFill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  <a:sym typeface="+mn-ea"/>
              </a:rPr>
              <a:t>-</a:t>
            </a:r>
            <a:r>
              <a:rPr lang="zh-CN" altLang="en-US" sz="1600" b="1" spc="200" dirty="0">
                <a:solidFill>
                  <a:srgbClr val="538C9F"/>
                </a:solidFill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  <a:sym typeface="+mn-ea"/>
              </a:rPr>
              <a:t>思考</a:t>
            </a:r>
            <a:r>
              <a:rPr lang="en-US" altLang="zh-CN" sz="1600" b="1" spc="200" dirty="0">
                <a:solidFill>
                  <a:srgbClr val="538C9F"/>
                </a:solidFill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  <a:sym typeface="+mn-ea"/>
              </a:rPr>
              <a:t>-</a:t>
            </a:r>
            <a:r>
              <a:rPr lang="zh-CN" altLang="en-US" sz="1600" b="1" spc="200" dirty="0">
                <a:solidFill>
                  <a:srgbClr val="538C9F"/>
                </a:solidFill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  <a:sym typeface="+mn-ea"/>
              </a:rPr>
              <a:t>行动</a:t>
            </a:r>
            <a:endParaRPr lang="zh-CN" altLang="en-US" sz="1600" b="1" spc="200" dirty="0">
              <a:solidFill>
                <a:srgbClr val="538C9F"/>
              </a:solidFill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  <a:sym typeface="+mn-ea"/>
            </a:endParaRPr>
          </a:p>
        </p:txBody>
      </p:sp>
      <p:sp>
        <p:nvSpPr>
          <p:cNvPr id="14" name="文本框 80"/>
          <p:cNvSpPr txBox="1"/>
          <p:nvPr/>
        </p:nvSpPr>
        <p:spPr bwMode="auto">
          <a:xfrm>
            <a:off x="7351312" y="2485009"/>
            <a:ext cx="3559175" cy="8477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200" dirty="0">
                <a:solidFill>
                  <a:srgbClr val="F0913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短期</a:t>
            </a:r>
            <a:endParaRPr lang="zh-CN" altLang="en-US" sz="2400" b="1" spc="200" dirty="0">
              <a:solidFill>
                <a:srgbClr val="F0913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rgbClr val="F09132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+mn-ea"/>
              </a:rPr>
              <a:t>全力而为</a:t>
            </a:r>
            <a:endParaRPr lang="zh-CN" altLang="en-US" sz="1600" dirty="0">
              <a:solidFill>
                <a:srgbClr val="F09132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5" name="文本框 81"/>
          <p:cNvSpPr txBox="1"/>
          <p:nvPr/>
        </p:nvSpPr>
        <p:spPr bwMode="auto">
          <a:xfrm>
            <a:off x="2227645" y="4062359"/>
            <a:ext cx="3559175" cy="8477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200" dirty="0">
                <a:solidFill>
                  <a:srgbClr val="5349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中期</a:t>
            </a:r>
            <a:endParaRPr lang="zh-CN" altLang="en-US" sz="2400" b="1" spc="200" dirty="0">
              <a:solidFill>
                <a:srgbClr val="53494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rgbClr val="534941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+mn-ea"/>
              </a:rPr>
              <a:t>持续推动</a:t>
            </a:r>
            <a:endParaRPr lang="zh-CN" altLang="en-US" sz="1600" dirty="0">
              <a:solidFill>
                <a:srgbClr val="534941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16" name="文本框 82"/>
          <p:cNvSpPr txBox="1"/>
          <p:nvPr/>
        </p:nvSpPr>
        <p:spPr bwMode="auto">
          <a:xfrm>
            <a:off x="7351312" y="4064782"/>
            <a:ext cx="3559175" cy="8477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200" dirty="0">
                <a:solidFill>
                  <a:srgbClr val="B640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长期</a:t>
            </a:r>
            <a:endParaRPr lang="zh-CN" altLang="en-US" sz="2400" b="1" spc="200" dirty="0">
              <a:solidFill>
                <a:srgbClr val="B6402D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rgbClr val="B6402D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+mn-ea"/>
              </a:rPr>
              <a:t>保持方向</a:t>
            </a:r>
            <a:endParaRPr lang="zh-CN" altLang="en-US" sz="1600" dirty="0">
              <a:solidFill>
                <a:srgbClr val="B6402D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1266719" y="2320722"/>
            <a:ext cx="828000" cy="828000"/>
            <a:chOff x="1593722" y="2465260"/>
            <a:chExt cx="828000" cy="828000"/>
          </a:xfrm>
        </p:grpSpPr>
        <p:sp>
          <p:nvSpPr>
            <p:cNvPr id="8" name="椭圆 7"/>
            <p:cNvSpPr/>
            <p:nvPr/>
          </p:nvSpPr>
          <p:spPr bwMode="auto">
            <a:xfrm>
              <a:off x="1593722" y="2465260"/>
              <a:ext cx="828000" cy="828000"/>
            </a:xfrm>
            <a:prstGeom prst="ellipse">
              <a:avLst/>
            </a:prstGeom>
            <a:solidFill>
              <a:srgbClr val="538C9F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01576" y="2586873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385794" y="2320722"/>
            <a:ext cx="828000" cy="828000"/>
            <a:chOff x="6624638" y="2538412"/>
            <a:chExt cx="828000" cy="828000"/>
          </a:xfrm>
        </p:grpSpPr>
        <p:sp>
          <p:nvSpPr>
            <p:cNvPr id="3" name="椭圆 2"/>
            <p:cNvSpPr/>
            <p:nvPr/>
          </p:nvSpPr>
          <p:spPr bwMode="auto">
            <a:xfrm>
              <a:off x="6624638" y="2538412"/>
              <a:ext cx="828000" cy="828000"/>
            </a:xfrm>
            <a:prstGeom prst="ellipse">
              <a:avLst/>
            </a:prstGeom>
            <a:solidFill>
              <a:srgbClr val="E88C30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6832492" y="2660025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266719" y="3940746"/>
            <a:ext cx="828000" cy="828000"/>
            <a:chOff x="1666874" y="4068762"/>
            <a:chExt cx="828000" cy="828000"/>
          </a:xfrm>
        </p:grpSpPr>
        <p:sp>
          <p:nvSpPr>
            <p:cNvPr id="10" name="椭圆 9"/>
            <p:cNvSpPr/>
            <p:nvPr/>
          </p:nvSpPr>
          <p:spPr bwMode="auto">
            <a:xfrm>
              <a:off x="1666874" y="4068762"/>
              <a:ext cx="828000" cy="828000"/>
            </a:xfrm>
            <a:prstGeom prst="ellipse">
              <a:avLst/>
            </a:prstGeom>
            <a:solidFill>
              <a:srgbClr val="534941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874728" y="4190375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385794" y="3940746"/>
            <a:ext cx="828000" cy="828000"/>
            <a:chOff x="6624638" y="4068762"/>
            <a:chExt cx="828000" cy="828000"/>
          </a:xfrm>
        </p:grpSpPr>
        <p:sp>
          <p:nvSpPr>
            <p:cNvPr id="5" name="椭圆 4"/>
            <p:cNvSpPr/>
            <p:nvPr/>
          </p:nvSpPr>
          <p:spPr bwMode="auto">
            <a:xfrm>
              <a:off x="6624638" y="4068762"/>
              <a:ext cx="828000" cy="828000"/>
            </a:xfrm>
            <a:prstGeom prst="ellipse">
              <a:avLst/>
            </a:prstGeom>
            <a:solidFill>
              <a:srgbClr val="B6402D"/>
            </a:solidFill>
            <a:ln>
              <a:noFill/>
            </a:ln>
            <a:effectLst>
              <a:outerShdw blurRad="63500" sx="101000" sy="101000" algn="ctr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6832492" y="4190375"/>
              <a:ext cx="4122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392965" y="1128963"/>
            <a:ext cx="2419321" cy="2419321"/>
            <a:chOff x="2463575" y="1128963"/>
            <a:chExt cx="2419321" cy="2419321"/>
          </a:xfrm>
          <a:solidFill>
            <a:srgbClr val="538C9F"/>
          </a:solidFill>
        </p:grpSpPr>
        <p:sp>
          <p:nvSpPr>
            <p:cNvPr id="5" name="椭圆 4"/>
            <p:cNvSpPr/>
            <p:nvPr/>
          </p:nvSpPr>
          <p:spPr>
            <a:xfrm>
              <a:off x="2463575" y="1128963"/>
              <a:ext cx="2419321" cy="24193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2573777" y="1239165"/>
              <a:ext cx="2198917" cy="2198917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文本框 8"/>
          <p:cNvSpPr txBox="1"/>
          <p:nvPr/>
        </p:nvSpPr>
        <p:spPr>
          <a:xfrm>
            <a:off x="710325" y="4068001"/>
            <a:ext cx="3784600" cy="99885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9pPr>
          </a:lstStyle>
          <a:p>
            <a:pPr algn="ctr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300" dirty="0">
                <a:solidFill>
                  <a:srgbClr val="538C9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事实</a:t>
            </a:r>
            <a:r>
              <a:rPr lang="en-US" altLang="zh-CN" sz="2400" b="1" spc="300" dirty="0">
                <a:solidFill>
                  <a:srgbClr val="538C9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2400" b="1" spc="300" dirty="0">
                <a:solidFill>
                  <a:srgbClr val="538C9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思考</a:t>
            </a:r>
            <a:r>
              <a:rPr lang="en-US" altLang="zh-CN" sz="2400" b="1" spc="300" dirty="0">
                <a:solidFill>
                  <a:srgbClr val="538C9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2400" b="1" spc="300" dirty="0">
                <a:solidFill>
                  <a:srgbClr val="538C9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行动的循环是</a:t>
            </a:r>
            <a:r>
              <a:rPr lang="zh-CN" altLang="en-US" sz="2400" b="1" spc="300" dirty="0">
                <a:solidFill>
                  <a:srgbClr val="538C9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反馈学习的基本单元</a:t>
            </a:r>
            <a:endParaRPr lang="zh-CN" altLang="en-US" sz="1600" dirty="0">
              <a:solidFill>
                <a:srgbClr val="538C9F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53624" y="1523015"/>
            <a:ext cx="8980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lang="zh-CN" altLang="en-US" sz="100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7112680" y="1369108"/>
            <a:ext cx="2147887" cy="4070982"/>
            <a:chOff x="1054895" y="1635808"/>
            <a:chExt cx="2147887" cy="4070982"/>
          </a:xfrm>
        </p:grpSpPr>
        <p:grpSp>
          <p:nvGrpSpPr>
            <p:cNvPr id="52" name="组合 51"/>
            <p:cNvGrpSpPr/>
            <p:nvPr/>
          </p:nvGrpSpPr>
          <p:grpSpPr>
            <a:xfrm>
              <a:off x="1054895" y="3247193"/>
              <a:ext cx="2147887" cy="2459597"/>
              <a:chOff x="1054895" y="3247194"/>
              <a:chExt cx="2147887" cy="2459597"/>
            </a:xfrm>
          </p:grpSpPr>
          <p:sp>
            <p:nvSpPr>
              <p:cNvPr id="56" name="文本框 55"/>
              <p:cNvSpPr txBox="1"/>
              <p:nvPr/>
            </p:nvSpPr>
            <p:spPr>
              <a:xfrm>
                <a:off x="1580212" y="3247194"/>
                <a:ext cx="109728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zh-CN" altLang="en-US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不分彼此</a:t>
                </a:r>
                <a:endParaRPr lang="zh-CN" altLang="en-US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1054895" y="3676696"/>
                <a:ext cx="2147887" cy="20300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事实的收集需要有智慧的方法和踏实的行动，全面审慎的思考需要依赖完整的事实和的小心的</a:t>
                </a: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行动，有效的行动同样需要有利的事实</a:t>
                </a: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和有计划的思考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1453788" y="1635808"/>
              <a:ext cx="1350100" cy="1049256"/>
              <a:chOff x="1453788" y="1635808"/>
              <a:chExt cx="1350100" cy="1049256"/>
            </a:xfrm>
          </p:grpSpPr>
          <p:pic>
            <p:nvPicPr>
              <p:cNvPr id="54" name="图片 53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53788" y="1635808"/>
                <a:ext cx="1350100" cy="1049256"/>
              </a:xfrm>
              <a:prstGeom prst="ellipse">
                <a:avLst/>
              </a:prstGeom>
            </p:spPr>
          </p:pic>
          <p:sp>
            <p:nvSpPr>
              <p:cNvPr id="55" name="椭圆 54"/>
              <p:cNvSpPr/>
              <p:nvPr/>
            </p:nvSpPr>
            <p:spPr>
              <a:xfrm>
                <a:off x="1871438" y="1903036"/>
                <a:ext cx="514800" cy="514800"/>
              </a:xfrm>
              <a:prstGeom prst="ellipse">
                <a:avLst/>
              </a:prstGeom>
              <a:solidFill>
                <a:srgbClr val="BFC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9323480" y="1369108"/>
            <a:ext cx="2147887" cy="4717412"/>
            <a:chOff x="1054895" y="1635808"/>
            <a:chExt cx="2147887" cy="4717412"/>
          </a:xfrm>
        </p:grpSpPr>
        <p:grpSp>
          <p:nvGrpSpPr>
            <p:cNvPr id="73" name="组合 72"/>
            <p:cNvGrpSpPr/>
            <p:nvPr/>
          </p:nvGrpSpPr>
          <p:grpSpPr>
            <a:xfrm>
              <a:off x="1054895" y="3247193"/>
              <a:ext cx="2147887" cy="3106027"/>
              <a:chOff x="1054895" y="3247194"/>
              <a:chExt cx="2147887" cy="3106027"/>
            </a:xfrm>
          </p:grpSpPr>
          <p:sp>
            <p:nvSpPr>
              <p:cNvPr id="77" name="文本框 76"/>
              <p:cNvSpPr txBox="1"/>
              <p:nvPr/>
            </p:nvSpPr>
            <p:spPr>
              <a:xfrm>
                <a:off x="1351608" y="3247194"/>
                <a:ext cx="155448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zh-CN" altLang="en-US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细化的自相似</a:t>
                </a:r>
                <a:endParaRPr lang="zh-CN" altLang="en-US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1054895" y="3676696"/>
                <a:ext cx="2147887" cy="26765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一个大项目需要根据现实的需求立项分析实施，在每个阶段也都需要制定相似的</a:t>
                </a:r>
                <a:r>
                  <a:rPr lang="en-US" altLang="zh-CN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story</a:t>
                </a: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，在</a:t>
                </a:r>
                <a:r>
                  <a:rPr lang="en-US" altLang="zh-CN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story</a:t>
                </a: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钟还需要制定</a:t>
                </a:r>
                <a:r>
                  <a:rPr lang="en-US" altLang="zh-CN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subtask</a:t>
                </a: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，甚至到此每个团队成员还可以继续细分。每一个层级每一个部分都是一个循环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grpSp>
          <p:nvGrpSpPr>
            <p:cNvPr id="74" name="组合 73"/>
            <p:cNvGrpSpPr/>
            <p:nvPr/>
          </p:nvGrpSpPr>
          <p:grpSpPr>
            <a:xfrm>
              <a:off x="1453788" y="1635808"/>
              <a:ext cx="1350100" cy="1049256"/>
              <a:chOff x="1453788" y="1635808"/>
              <a:chExt cx="1350100" cy="1049256"/>
            </a:xfrm>
          </p:grpSpPr>
          <p:pic>
            <p:nvPicPr>
              <p:cNvPr id="75" name="图片 74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53788" y="1635808"/>
                <a:ext cx="1350100" cy="1049256"/>
              </a:xfrm>
              <a:prstGeom prst="ellipse">
                <a:avLst/>
              </a:prstGeom>
            </p:spPr>
          </p:pic>
          <p:sp>
            <p:nvSpPr>
              <p:cNvPr id="76" name="椭圆 75"/>
              <p:cNvSpPr/>
              <p:nvPr/>
            </p:nvSpPr>
            <p:spPr>
              <a:xfrm>
                <a:off x="1871438" y="1903036"/>
                <a:ext cx="514800" cy="514800"/>
              </a:xfrm>
              <a:prstGeom prst="ellipse">
                <a:avLst/>
              </a:prstGeom>
              <a:solidFill>
                <a:srgbClr val="BFC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4937918" y="1369108"/>
            <a:ext cx="2147887" cy="3424552"/>
            <a:chOff x="1054895" y="1635808"/>
            <a:chExt cx="2147887" cy="3424552"/>
          </a:xfrm>
        </p:grpSpPr>
        <p:grpSp>
          <p:nvGrpSpPr>
            <p:cNvPr id="7" name="组合 6"/>
            <p:cNvGrpSpPr/>
            <p:nvPr/>
          </p:nvGrpSpPr>
          <p:grpSpPr>
            <a:xfrm>
              <a:off x="1054895" y="3247193"/>
              <a:ext cx="2147887" cy="1813167"/>
              <a:chOff x="1054895" y="3247194"/>
              <a:chExt cx="2147887" cy="1813167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1808803" y="3247194"/>
                <a:ext cx="64008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pPr algn="ctr"/>
                <a:r>
                  <a:rPr lang="zh-CN" altLang="en-US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循环</a:t>
                </a:r>
                <a:endParaRPr lang="zh-CN" altLang="en-US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1054895" y="3676696"/>
                <a:ext cx="2147887" cy="1383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思考由现实而来，思考之后的行动影响现实，新的现实带来的反馈</a:t>
                </a: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再度引发新的思考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453788" y="1635808"/>
              <a:ext cx="1350100" cy="1049256"/>
              <a:chOff x="1453788" y="1635808"/>
              <a:chExt cx="1350100" cy="1049256"/>
            </a:xfrm>
          </p:grpSpPr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453788" y="1635808"/>
                <a:ext cx="1350100" cy="1049256"/>
              </a:xfrm>
              <a:prstGeom prst="ellipse">
                <a:avLst/>
              </a:prstGeom>
            </p:spPr>
          </p:pic>
          <p:sp>
            <p:nvSpPr>
              <p:cNvPr id="21" name="椭圆 20"/>
              <p:cNvSpPr/>
              <p:nvPr/>
            </p:nvSpPr>
            <p:spPr>
              <a:xfrm>
                <a:off x="1871438" y="1903036"/>
                <a:ext cx="514800" cy="514800"/>
              </a:xfrm>
              <a:prstGeom prst="ellipse">
                <a:avLst/>
              </a:prstGeom>
              <a:solidFill>
                <a:srgbClr val="BFCFD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1143000" y="3429000"/>
            <a:ext cx="2752725" cy="0"/>
          </a:xfrm>
          <a:prstGeom prst="line">
            <a:avLst/>
          </a:prstGeom>
          <a:ln>
            <a:solidFill>
              <a:srgbClr val="AB65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8035925" y="3429000"/>
            <a:ext cx="2752725" cy="0"/>
          </a:xfrm>
          <a:prstGeom prst="line">
            <a:avLst/>
          </a:prstGeom>
          <a:ln>
            <a:solidFill>
              <a:srgbClr val="AB65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1" t="8554" r="11112" b="10901"/>
          <a:stretch>
            <a:fillRect/>
          </a:stretch>
        </p:blipFill>
        <p:spPr>
          <a:xfrm rot="20557701">
            <a:off x="4325200" y="1660714"/>
            <a:ext cx="3541600" cy="3536572"/>
          </a:xfrm>
          <a:prstGeom prst="ellipse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357528" y="370599"/>
            <a:ext cx="4702969" cy="491490"/>
            <a:chOff x="357528" y="291985"/>
            <a:chExt cx="4702969" cy="491490"/>
          </a:xfrm>
        </p:grpSpPr>
        <p:grpSp>
          <p:nvGrpSpPr>
            <p:cNvPr id="18" name="组合 17"/>
            <p:cNvGrpSpPr/>
            <p:nvPr/>
          </p:nvGrpSpPr>
          <p:grpSpPr>
            <a:xfrm>
              <a:off x="357528" y="304047"/>
              <a:ext cx="612000" cy="468000"/>
              <a:chOff x="8035925" y="-1063808"/>
              <a:chExt cx="3082603" cy="2332866"/>
            </a:xfrm>
          </p:grpSpPr>
          <p:sp>
            <p:nvSpPr>
              <p:cNvPr id="20" name="椭圆 19"/>
              <p:cNvSpPr/>
              <p:nvPr/>
            </p:nvSpPr>
            <p:spPr bwMode="auto">
              <a:xfrm>
                <a:off x="10070897" y="215506"/>
                <a:ext cx="1047631" cy="1053552"/>
              </a:xfrm>
              <a:prstGeom prst="ellipse">
                <a:avLst/>
              </a:prstGeom>
              <a:solidFill>
                <a:srgbClr val="00A599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椭圆 20"/>
              <p:cNvSpPr/>
              <p:nvPr/>
            </p:nvSpPr>
            <p:spPr bwMode="auto">
              <a:xfrm>
                <a:off x="9543311" y="-1063808"/>
                <a:ext cx="1047631" cy="1053552"/>
              </a:xfrm>
              <a:prstGeom prst="ellipse">
                <a:avLst/>
              </a:prstGeom>
              <a:solidFill>
                <a:srgbClr val="F5AF31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椭圆 21"/>
              <p:cNvSpPr/>
              <p:nvPr/>
            </p:nvSpPr>
            <p:spPr bwMode="auto">
              <a:xfrm>
                <a:off x="8714249" y="215506"/>
                <a:ext cx="1047631" cy="1053552"/>
              </a:xfrm>
              <a:prstGeom prst="ellipse">
                <a:avLst/>
              </a:prstGeom>
              <a:solidFill>
                <a:srgbClr val="0084A6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椭圆 22"/>
              <p:cNvSpPr/>
              <p:nvPr/>
            </p:nvSpPr>
            <p:spPr bwMode="auto">
              <a:xfrm>
                <a:off x="8035925" y="-1063808"/>
                <a:ext cx="1047631" cy="1053552"/>
              </a:xfrm>
              <a:prstGeom prst="ellipse">
                <a:avLst/>
              </a:prstGeom>
              <a:solidFill>
                <a:srgbClr val="CB755D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19" name="矩形 18"/>
            <p:cNvSpPr/>
            <p:nvPr/>
          </p:nvSpPr>
          <p:spPr>
            <a:xfrm>
              <a:off x="1180647" y="291985"/>
              <a:ext cx="3879850" cy="491490"/>
            </a:xfrm>
            <a:prstGeom prst="rect">
              <a:avLst/>
            </a:prstGeom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600" b="1" i="0" u="none" strike="noStrike" kern="1200" cap="none" spc="200" normalizeH="0" baseline="0" noProof="0" dirty="0">
                  <a:ln>
                    <a:noFill/>
                  </a:ln>
                  <a:solidFill>
                    <a:srgbClr val="00729A"/>
                  </a:solidFill>
                  <a:effectLst/>
                  <a:uLnTx/>
                  <a:uFillTx/>
                  <a:latin typeface="方正细等线简体"/>
                  <a:ea typeface="微软雅黑" panose="020B0503020204020204" pitchFamily="34" charset="-122"/>
                  <a:cs typeface="+mn-cs"/>
                  <a:sym typeface="+mn-ea"/>
                </a:rPr>
                <a:t>总结一</a:t>
              </a:r>
              <a:endParaRPr kumimoji="0" lang="zh-CN" altLang="en-US" sz="2600" b="1" i="0" u="none" strike="noStrike" kern="1200" cap="none" spc="200" normalizeH="0" baseline="0" noProof="0" dirty="0">
                <a:ln>
                  <a:noFill/>
                </a:ln>
                <a:solidFill>
                  <a:srgbClr val="00729A"/>
                </a:solidFill>
                <a:effectLst/>
                <a:uLnTx/>
                <a:uFillTx/>
                <a:latin typeface="方正细等线简体"/>
                <a:ea typeface="微软雅黑" panose="020B0503020204020204" pitchFamily="34" charset="-122"/>
                <a:cs typeface="+mn-cs"/>
                <a:sym typeface="+mn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183962" y="1355878"/>
            <a:ext cx="9828462" cy="1372220"/>
            <a:chOff x="1183962" y="1355878"/>
            <a:chExt cx="9828462" cy="1372220"/>
          </a:xfrm>
        </p:grpSpPr>
        <p:grpSp>
          <p:nvGrpSpPr>
            <p:cNvPr id="24" name="组合 23"/>
            <p:cNvGrpSpPr/>
            <p:nvPr/>
          </p:nvGrpSpPr>
          <p:grpSpPr>
            <a:xfrm>
              <a:off x="8121587" y="1355878"/>
              <a:ext cx="2890837" cy="1049005"/>
              <a:chOff x="8121587" y="1355878"/>
              <a:chExt cx="2890837" cy="1049005"/>
            </a:xfrm>
          </p:grpSpPr>
          <p:sp>
            <p:nvSpPr>
              <p:cNvPr id="12" name="文本框 57"/>
              <p:cNvSpPr txBox="1"/>
              <p:nvPr/>
            </p:nvSpPr>
            <p:spPr>
              <a:xfrm>
                <a:off x="8121587" y="1667648"/>
                <a:ext cx="2890837" cy="737235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eaLnBrk="0" fontAlgn="base" hangingPunct="0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短周期基于风险，原则是不亏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lvl="0" indent="0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长周期基于收益，原则是巨赚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8846295" y="1355878"/>
                <a:ext cx="119888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周期长短</a:t>
                </a:r>
                <a:endParaRPr lang="zh-CN" altLang="en-US" sz="20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1183962" y="1355878"/>
              <a:ext cx="2890837" cy="1372220"/>
              <a:chOff x="8121587" y="1355878"/>
              <a:chExt cx="2890837" cy="1372220"/>
            </a:xfrm>
          </p:grpSpPr>
          <p:sp>
            <p:nvSpPr>
              <p:cNvPr id="26" name="文本框 57"/>
              <p:cNvSpPr txBox="1"/>
              <p:nvPr/>
            </p:nvSpPr>
            <p:spPr>
              <a:xfrm>
                <a:off x="8121587" y="1667648"/>
                <a:ext cx="2890837" cy="10604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eaLnBrk="0" fontAlgn="base" hangingPunct="0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频率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lvl="0" indent="0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周期利率</a:t>
                </a:r>
                <a:endParaRPr lang="en-US" altLang="zh-CN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lvl="0" indent="0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年化利率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8846295" y="1355878"/>
                <a:ext cx="196088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复利与指数增长</a:t>
                </a:r>
                <a:endParaRPr lang="zh-CN" altLang="en-US" sz="20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1183962" y="4345068"/>
            <a:ext cx="9828462" cy="1049020"/>
            <a:chOff x="1183962" y="1355878"/>
            <a:chExt cx="9828462" cy="1049020"/>
          </a:xfrm>
        </p:grpSpPr>
        <p:grpSp>
          <p:nvGrpSpPr>
            <p:cNvPr id="30" name="组合 29"/>
            <p:cNvGrpSpPr/>
            <p:nvPr/>
          </p:nvGrpSpPr>
          <p:grpSpPr>
            <a:xfrm>
              <a:off x="8121587" y="1355878"/>
              <a:ext cx="2890837" cy="1049005"/>
              <a:chOff x="8121587" y="1355878"/>
              <a:chExt cx="2890837" cy="1049005"/>
            </a:xfrm>
          </p:grpSpPr>
          <p:sp>
            <p:nvSpPr>
              <p:cNvPr id="34" name="文本框 57"/>
              <p:cNvSpPr txBox="1"/>
              <p:nvPr/>
            </p:nvSpPr>
            <p:spPr>
              <a:xfrm>
                <a:off x="8121587" y="1667648"/>
                <a:ext cx="2890837" cy="737235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>
                <a:lvl1pPr marL="228600" indent="-228600" algn="l" rtl="0" eaLnBrk="0" fontAlgn="base" hangingPunct="0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看标治本，直接处理问题的源头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lvl="0" indent="0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寻找杠杆解，事半功倍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8846295" y="1355878"/>
                <a:ext cx="119888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重点突破</a:t>
                </a:r>
                <a:endParaRPr lang="zh-CN" altLang="en-US" sz="20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1183962" y="1355878"/>
              <a:ext cx="3393440" cy="1049020"/>
              <a:chOff x="8121587" y="1355878"/>
              <a:chExt cx="3393440" cy="1049020"/>
            </a:xfrm>
          </p:grpSpPr>
          <p:sp>
            <p:nvSpPr>
              <p:cNvPr id="32" name="文本框 57"/>
              <p:cNvSpPr txBox="1"/>
              <p:nvPr/>
            </p:nvSpPr>
            <p:spPr>
              <a:xfrm>
                <a:off x="8121587" y="1667663"/>
                <a:ext cx="3393440" cy="737235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>
                <a:spAutoFit/>
              </a:bodyPr>
              <a:lstStyle>
                <a:lvl1pPr marL="228600" indent="-228600" algn="l" rtl="0" eaLnBrk="0" fontAlgn="base" hangingPunct="0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分析思考要全面，完整遍历所有可能性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lvl="0" indent="0" eaLnBrk="1" hangingPunct="1">
                  <a:lnSpc>
                    <a:spcPct val="15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逻辑推理要严密，准确指明因果关系</a:t>
                </a:r>
                <a:endPara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8846122" y="1355878"/>
                <a:ext cx="1844040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rgbClr val="00729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全面与逻辑</a:t>
                </a:r>
                <a:endParaRPr lang="zh-CN" altLang="en-US" sz="20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392965" y="1128963"/>
            <a:ext cx="2419321" cy="2419321"/>
            <a:chOff x="2463575" y="1128963"/>
            <a:chExt cx="2419321" cy="2419321"/>
          </a:xfrm>
          <a:solidFill>
            <a:srgbClr val="E88C30"/>
          </a:solidFill>
        </p:grpSpPr>
        <p:sp>
          <p:nvSpPr>
            <p:cNvPr id="5" name="椭圆 4"/>
            <p:cNvSpPr/>
            <p:nvPr/>
          </p:nvSpPr>
          <p:spPr>
            <a:xfrm>
              <a:off x="2463575" y="1128963"/>
              <a:ext cx="2419321" cy="24193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573777" y="1239165"/>
              <a:ext cx="2198917" cy="2198917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8"/>
          <p:cNvSpPr txBox="1"/>
          <p:nvPr/>
        </p:nvSpPr>
        <p:spPr>
          <a:xfrm>
            <a:off x="710325" y="4068001"/>
            <a:ext cx="3784600" cy="99885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9pPr>
          </a:lstStyle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300" dirty="0">
                <a:solidFill>
                  <a:srgbClr val="E88C3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短期的具体事件</a:t>
            </a:r>
            <a:endParaRPr lang="en-US" altLang="zh-CN" sz="2400" b="1" spc="300" dirty="0">
              <a:solidFill>
                <a:srgbClr val="E88C3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300" dirty="0">
                <a:solidFill>
                  <a:srgbClr val="E88C3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战术层级要全力施为</a:t>
            </a:r>
            <a:endParaRPr lang="zh-CN" altLang="en-US" sz="2400" b="1" spc="300" dirty="0">
              <a:solidFill>
                <a:srgbClr val="E88C3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53624" y="1523015"/>
            <a:ext cx="89800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lang="zh-CN" altLang="en-US" sz="100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íš1íḑé"/>
          <p:cNvSpPr/>
          <p:nvPr/>
        </p:nvSpPr>
        <p:spPr bwMode="auto">
          <a:xfrm>
            <a:off x="4483576" y="1372163"/>
            <a:ext cx="2508250" cy="449263"/>
          </a:xfrm>
          <a:prstGeom prst="homePlate">
            <a:avLst/>
          </a:prstGeom>
          <a:solidFill>
            <a:srgbClr val="534941"/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defPPr>
              <a:defRPr lang="zh-CN">
                <a:solidFill>
                  <a:schemeClr val="dk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Step 01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íṣļïḍè"/>
          <p:cNvSpPr/>
          <p:nvPr/>
        </p:nvSpPr>
        <p:spPr bwMode="auto">
          <a:xfrm>
            <a:off x="6874351" y="1372163"/>
            <a:ext cx="2508250" cy="449263"/>
          </a:xfrm>
          <a:prstGeom prst="chevron">
            <a:avLst/>
          </a:prstGeom>
          <a:solidFill>
            <a:srgbClr val="B6402D"/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defPPr>
              <a:defRPr lang="zh-CN">
                <a:solidFill>
                  <a:schemeClr val="dk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Step 02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12" name="işḷîḍe"/>
          <p:cNvSpPr/>
          <p:nvPr/>
        </p:nvSpPr>
        <p:spPr bwMode="auto">
          <a:xfrm>
            <a:off x="9266714" y="1372163"/>
            <a:ext cx="2508250" cy="449263"/>
          </a:xfrm>
          <a:prstGeom prst="chevron">
            <a:avLst/>
          </a:prstGeom>
          <a:solidFill>
            <a:srgbClr val="538C9F"/>
          </a:solidFill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defPPr>
              <a:defRPr lang="zh-CN">
                <a:solidFill>
                  <a:schemeClr val="dk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Step 03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cxnSp>
        <p:nvCxnSpPr>
          <p:cNvPr id="14" name="直接连接符 13"/>
          <p:cNvCxnSpPr/>
          <p:nvPr/>
        </p:nvCxnSpPr>
        <p:spPr bwMode="auto">
          <a:xfrm>
            <a:off x="9263539" y="1821425"/>
            <a:ext cx="0" cy="39240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483576" y="2084634"/>
            <a:ext cx="2392363" cy="2626676"/>
            <a:chOff x="1409700" y="2025334"/>
            <a:chExt cx="2392363" cy="2626676"/>
          </a:xfrm>
        </p:grpSpPr>
        <p:sp>
          <p:nvSpPr>
            <p:cNvPr id="35" name="TextBox 50"/>
            <p:cNvSpPr txBox="1"/>
            <p:nvPr/>
          </p:nvSpPr>
          <p:spPr>
            <a:xfrm>
              <a:off x="1498600" y="2025334"/>
              <a:ext cx="2008188" cy="27686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 anchor="ctr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目标明确</a:t>
              </a:r>
              <a:endParaRPr lang="zh-CN" altLang="en-US" sz="18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文本框 50"/>
            <p:cNvSpPr txBox="1"/>
            <p:nvPr/>
          </p:nvSpPr>
          <p:spPr>
            <a:xfrm>
              <a:off x="1409700" y="2298700"/>
              <a:ext cx="2392363" cy="235331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短期目标要切合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实际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。依靠客观事实的条件，制定符合自身情况和长期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利益的战术目标。一个合适的目标应当有类似这样的格式，谁</a:t>
              </a:r>
              <a:r>
                <a:rPr lang="en-US" altLang="zh-CN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真实的期望</a:t>
              </a:r>
              <a:r>
                <a:rPr lang="en-US" altLang="zh-CN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追踪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某个指标</a:t>
              </a:r>
              <a:r>
                <a:rPr lang="en-US" altLang="zh-CN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对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这个指标的期望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893401" y="2662484"/>
            <a:ext cx="2392363" cy="2626676"/>
            <a:chOff x="1409700" y="2025334"/>
            <a:chExt cx="2392363" cy="2626676"/>
          </a:xfrm>
        </p:grpSpPr>
        <p:sp>
          <p:nvSpPr>
            <p:cNvPr id="33" name="TextBox 50"/>
            <p:cNvSpPr txBox="1"/>
            <p:nvPr/>
          </p:nvSpPr>
          <p:spPr>
            <a:xfrm>
              <a:off x="1498600" y="2025334"/>
              <a:ext cx="2008188" cy="27686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 anchor="ctr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计划全面</a:t>
              </a:r>
              <a:endParaRPr lang="zh-CN" altLang="en-US" sz="18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4" name="文本框 50"/>
            <p:cNvSpPr txBox="1"/>
            <p:nvPr/>
          </p:nvSpPr>
          <p:spPr>
            <a:xfrm>
              <a:off x="1409700" y="2298700"/>
              <a:ext cx="2392363" cy="235331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短期计划要完整严密，要对各种可能出问题的地方加强注意。对各类问题制定针对计划，可以是预防计划，也可以是修复计划，取决于自身对应风险的承受能力和承受意愿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9304814" y="3240334"/>
            <a:ext cx="2392362" cy="1657031"/>
            <a:chOff x="1409700" y="2025334"/>
            <a:chExt cx="2392363" cy="1657031"/>
          </a:xfrm>
        </p:grpSpPr>
        <p:sp>
          <p:nvSpPr>
            <p:cNvPr id="31" name="TextBox 50"/>
            <p:cNvSpPr txBox="1"/>
            <p:nvPr/>
          </p:nvSpPr>
          <p:spPr>
            <a:xfrm>
              <a:off x="1498600" y="2025334"/>
              <a:ext cx="2008188" cy="276860"/>
            </a:xfrm>
            <a:prstGeom prst="rect">
              <a:avLst/>
            </a:prstGeom>
            <a:noFill/>
            <a:ln w="9525">
              <a:noFill/>
            </a:ln>
          </p:spPr>
          <p:txBody>
            <a:bodyPr lIns="0" tIns="0" rIns="0" bIns="0" anchor="ctr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8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执行有力</a:t>
              </a:r>
              <a:endParaRPr lang="zh-CN" altLang="en-US" sz="18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文本框 50"/>
            <p:cNvSpPr txBox="1"/>
            <p:nvPr/>
          </p:nvSpPr>
          <p:spPr>
            <a:xfrm>
              <a:off x="1409700" y="2298700"/>
              <a:ext cx="2392363" cy="138366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短期执行要有力。在目标的指引下，严格遵照计划执行。完成后应当回顾目标，反思内化提高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/>
          <p:nvPr/>
        </p:nvCxnSpPr>
        <p:spPr bwMode="auto">
          <a:xfrm>
            <a:off x="6871176" y="1821425"/>
            <a:ext cx="0" cy="392400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50"/>
          <p:cNvSpPr txBox="1"/>
          <p:nvPr/>
        </p:nvSpPr>
        <p:spPr>
          <a:xfrm>
            <a:off x="4483735" y="205740"/>
            <a:ext cx="7290435" cy="1060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短期的现实条件容错低，需要思考制定符合客观条件的目标，依靠全面的分析和严密的逻辑制定高弹性的计划，从而保证执行的结果。短期的护城河就是抵抗风险的能力。</a:t>
            </a:r>
            <a:r>
              <a: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定期回顾复盘对具体技巧的提升极大</a:t>
            </a:r>
            <a:endParaRPr lang="zh-CN" altLang="en-US" sz="1400" dirty="0">
              <a:solidFill>
                <a:srgbClr val="00729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392965" y="1128963"/>
            <a:ext cx="2419321" cy="2419321"/>
            <a:chOff x="2463575" y="1128963"/>
            <a:chExt cx="2419321" cy="2419321"/>
          </a:xfrm>
          <a:solidFill>
            <a:srgbClr val="534941"/>
          </a:solidFill>
        </p:grpSpPr>
        <p:sp>
          <p:nvSpPr>
            <p:cNvPr id="5" name="椭圆 4"/>
            <p:cNvSpPr/>
            <p:nvPr/>
          </p:nvSpPr>
          <p:spPr>
            <a:xfrm>
              <a:off x="2463575" y="1128963"/>
              <a:ext cx="2419321" cy="24193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573777" y="1239165"/>
              <a:ext cx="2198917" cy="2198917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文本框 8"/>
          <p:cNvSpPr txBox="1"/>
          <p:nvPr/>
        </p:nvSpPr>
        <p:spPr>
          <a:xfrm>
            <a:off x="710325" y="4068001"/>
            <a:ext cx="3784600" cy="99885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9pPr>
          </a:lstStyle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300" dirty="0">
                <a:solidFill>
                  <a:srgbClr val="5349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中期里程碑</a:t>
            </a:r>
            <a:endParaRPr lang="zh-CN" altLang="en-US" sz="2400" b="1" spc="300" dirty="0">
              <a:solidFill>
                <a:srgbClr val="53494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300" dirty="0">
                <a:solidFill>
                  <a:srgbClr val="5349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战役层级要持续推进</a:t>
            </a:r>
            <a:endParaRPr lang="zh-CN" altLang="en-US" sz="1600" dirty="0">
              <a:solidFill>
                <a:srgbClr val="534941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53624" y="1523015"/>
            <a:ext cx="89800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lang="zh-CN" altLang="en-US" sz="100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26825" y="1391157"/>
            <a:ext cx="4902200" cy="44751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椭圆 2"/>
          <p:cNvSpPr/>
          <p:nvPr/>
        </p:nvSpPr>
        <p:spPr bwMode="auto">
          <a:xfrm>
            <a:off x="11282950" y="2154744"/>
            <a:ext cx="227013" cy="227013"/>
          </a:xfrm>
          <a:prstGeom prst="ellipse">
            <a:avLst/>
          </a:prstGeom>
          <a:solidFill>
            <a:srgbClr val="D31B13"/>
          </a:solidFill>
          <a:ln>
            <a:noFill/>
          </a:ln>
          <a:effectLst>
            <a:outerShdw blurRad="63500" sx="101000" sy="101000" algn="ctr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椭圆 7"/>
          <p:cNvSpPr/>
          <p:nvPr/>
        </p:nvSpPr>
        <p:spPr bwMode="auto">
          <a:xfrm>
            <a:off x="10657475" y="3691127"/>
            <a:ext cx="190500" cy="190500"/>
          </a:xfrm>
          <a:prstGeom prst="ellipse">
            <a:avLst/>
          </a:prstGeom>
          <a:solidFill>
            <a:srgbClr val="D31B13"/>
          </a:solidFill>
          <a:ln>
            <a:noFill/>
          </a:ln>
          <a:effectLst>
            <a:outerShdw blurRad="63500" sx="101000" sy="101000" algn="ctr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椭圆 8"/>
          <p:cNvSpPr/>
          <p:nvPr/>
        </p:nvSpPr>
        <p:spPr bwMode="auto">
          <a:xfrm>
            <a:off x="9138237" y="5125592"/>
            <a:ext cx="173038" cy="173038"/>
          </a:xfrm>
          <a:prstGeom prst="ellipse">
            <a:avLst/>
          </a:prstGeom>
          <a:solidFill>
            <a:srgbClr val="D31B13"/>
          </a:solidFill>
          <a:ln>
            <a:noFill/>
          </a:ln>
          <a:effectLst>
            <a:outerShdw blurRad="63500" sx="101000" sy="101000" algn="ctr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252000" y="2083307"/>
            <a:ext cx="1614487" cy="393700"/>
            <a:chOff x="4627563" y="2519363"/>
            <a:chExt cx="1614487" cy="393700"/>
          </a:xfrm>
        </p:grpSpPr>
        <p:sp>
          <p:nvSpPr>
            <p:cNvPr id="13" name="矩形: 圆角 74"/>
            <p:cNvSpPr/>
            <p:nvPr/>
          </p:nvSpPr>
          <p:spPr bwMode="auto">
            <a:xfrm>
              <a:off x="4627563" y="2519363"/>
              <a:ext cx="1614487" cy="393700"/>
            </a:xfrm>
            <a:prstGeom prst="roundRect">
              <a:avLst>
                <a:gd name="adj" fmla="val 50000"/>
              </a:avLst>
            </a:prstGeom>
            <a:solidFill>
              <a:srgbClr val="0084A6"/>
            </a:solidFill>
            <a:ln w="12700" cap="flat">
              <a:noFill/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lIns="91404" tIns="0" rIns="91404" bIns="3600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892675" y="2562225"/>
              <a:ext cx="894080" cy="30670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持续推进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424000" y="3548252"/>
            <a:ext cx="1616075" cy="393700"/>
            <a:chOff x="3362325" y="4389438"/>
            <a:chExt cx="1616075" cy="393700"/>
          </a:xfrm>
        </p:grpSpPr>
        <p:sp>
          <p:nvSpPr>
            <p:cNvPr id="19" name="矩形: 圆角 70"/>
            <p:cNvSpPr/>
            <p:nvPr/>
          </p:nvSpPr>
          <p:spPr bwMode="auto">
            <a:xfrm>
              <a:off x="3362325" y="4389438"/>
              <a:ext cx="1616075" cy="393700"/>
            </a:xfrm>
            <a:prstGeom prst="roundRect">
              <a:avLst>
                <a:gd name="adj" fmla="val 50000"/>
              </a:avLst>
            </a:prstGeom>
            <a:solidFill>
              <a:srgbClr val="0084A6"/>
            </a:solidFill>
            <a:ln w="12700" cap="flat">
              <a:noFill/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lIns="91404" tIns="0" rIns="91404" bIns="3600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endParaRPr>
            </a:p>
          </p:txBody>
        </p:sp>
        <p:sp>
          <p:nvSpPr>
            <p:cNvPr id="20" name="文本框 23"/>
            <p:cNvSpPr txBox="1"/>
            <p:nvPr/>
          </p:nvSpPr>
          <p:spPr>
            <a:xfrm>
              <a:off x="3629025" y="4432300"/>
              <a:ext cx="1082675" cy="306705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制定计划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876000" y="5023992"/>
            <a:ext cx="1614488" cy="393700"/>
            <a:chOff x="2215051" y="5094778"/>
            <a:chExt cx="1614487" cy="393700"/>
          </a:xfrm>
        </p:grpSpPr>
        <p:sp>
          <p:nvSpPr>
            <p:cNvPr id="22" name="矩形: 圆角 68"/>
            <p:cNvSpPr/>
            <p:nvPr/>
          </p:nvSpPr>
          <p:spPr bwMode="auto">
            <a:xfrm>
              <a:off x="2215051" y="5094778"/>
              <a:ext cx="1614487" cy="393700"/>
            </a:xfrm>
            <a:prstGeom prst="roundRect">
              <a:avLst>
                <a:gd name="adj" fmla="val 50000"/>
              </a:avLst>
            </a:prstGeom>
            <a:solidFill>
              <a:srgbClr val="0084A6"/>
            </a:solidFill>
            <a:ln w="12700" cap="flat">
              <a:noFill/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lIns="91404" tIns="0" rIns="91404" bIns="36000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endParaRPr>
            </a:p>
          </p:txBody>
        </p:sp>
        <p:sp>
          <p:nvSpPr>
            <p:cNvPr id="23" name="文本框 24"/>
            <p:cNvSpPr txBox="1"/>
            <p:nvPr/>
          </p:nvSpPr>
          <p:spPr>
            <a:xfrm>
              <a:off x="2479846" y="5137323"/>
              <a:ext cx="1283969" cy="30670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确认目标</a:t>
              </a: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4037" y="826911"/>
            <a:ext cx="863307" cy="9332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6" name="文本框 50"/>
          <p:cNvSpPr txBox="1"/>
          <p:nvPr/>
        </p:nvSpPr>
        <p:spPr>
          <a:xfrm>
            <a:off x="6732000" y="1715380"/>
            <a:ext cx="2392363" cy="13836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中期执行在于坚持和积累。每个里程碑都应该为下一阶段带来丰厚的收益，也需要复盘回顾调整计划</a:t>
            </a:r>
            <a:endParaRPr lang="zh-CN" altLang="en-US" sz="1400" dirty="0">
              <a:solidFill>
                <a:srgbClr val="00729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50"/>
          <p:cNvSpPr txBox="1"/>
          <p:nvPr/>
        </p:nvSpPr>
        <p:spPr>
          <a:xfrm>
            <a:off x="5904000" y="3121905"/>
            <a:ext cx="2392363" cy="10604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中期计划应当环环相扣，步步为营，同时关注客观现实的变化和计划的包容性</a:t>
            </a:r>
            <a:endParaRPr lang="zh-CN" altLang="en-US" sz="1400" dirty="0">
              <a:solidFill>
                <a:srgbClr val="00729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50"/>
          <p:cNvSpPr txBox="1"/>
          <p:nvPr/>
        </p:nvSpPr>
        <p:spPr>
          <a:xfrm>
            <a:off x="4356000" y="4589390"/>
            <a:ext cx="2392363" cy="10604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中期已经可以享受到此前长期</a:t>
            </a:r>
            <a:r>
              <a: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和本时期前段</a:t>
            </a:r>
            <a:r>
              <a: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积累的复利收益，目标应当适当调高</a:t>
            </a:r>
            <a:endParaRPr lang="zh-CN" altLang="en-US" sz="1400" dirty="0">
              <a:solidFill>
                <a:srgbClr val="00729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50"/>
          <p:cNvSpPr txBox="1"/>
          <p:nvPr/>
        </p:nvSpPr>
        <p:spPr>
          <a:xfrm>
            <a:off x="4495165" y="192405"/>
            <a:ext cx="7290435" cy="737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中期的现实条件容错提高，较长的投资期需要开始考虑计划的衔接，计划衔接越顺畅期内回报就越高。中期的护城河是收益的能力。需要定期回顾来避免陷入低收益的泥潭</a:t>
            </a:r>
            <a:endParaRPr lang="zh-CN" altLang="en-US" sz="1400" dirty="0">
              <a:solidFill>
                <a:srgbClr val="00729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392965" y="1128963"/>
            <a:ext cx="2419321" cy="2419321"/>
            <a:chOff x="2463575" y="1128963"/>
            <a:chExt cx="2419321" cy="2419321"/>
          </a:xfrm>
          <a:solidFill>
            <a:srgbClr val="B6402D"/>
          </a:solidFill>
        </p:grpSpPr>
        <p:sp>
          <p:nvSpPr>
            <p:cNvPr id="5" name="椭圆 4"/>
            <p:cNvSpPr/>
            <p:nvPr/>
          </p:nvSpPr>
          <p:spPr>
            <a:xfrm>
              <a:off x="2463575" y="1128963"/>
              <a:ext cx="2419321" cy="24193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2573777" y="1239165"/>
              <a:ext cx="2198917" cy="2198917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文本框 8"/>
          <p:cNvSpPr txBox="1"/>
          <p:nvPr/>
        </p:nvSpPr>
        <p:spPr>
          <a:xfrm>
            <a:off x="710325" y="4068001"/>
            <a:ext cx="3784600" cy="998855"/>
          </a:xfrm>
          <a:prstGeom prst="rect">
            <a:avLst/>
          </a:prstGeom>
          <a:noFill/>
        </p:spPr>
        <p:txBody>
          <a:bodyPr>
            <a:sp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cs"/>
              </a:defRPr>
            </a:lvl9pPr>
          </a:lstStyle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300" dirty="0">
                <a:solidFill>
                  <a:srgbClr val="B640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长期</a:t>
            </a:r>
            <a:endParaRPr lang="zh-CN" altLang="en-US" sz="2400" b="1" spc="300" dirty="0">
              <a:solidFill>
                <a:srgbClr val="B6402D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spc="300" dirty="0">
                <a:solidFill>
                  <a:srgbClr val="B640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战略层级要确定方</a:t>
            </a:r>
            <a:r>
              <a:rPr lang="zh-CN" altLang="en-US" sz="2400" b="1" spc="300" dirty="0">
                <a:solidFill>
                  <a:srgbClr val="B640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</a:t>
            </a:r>
            <a:endParaRPr lang="zh-CN" altLang="en-US" sz="1600" dirty="0">
              <a:solidFill>
                <a:srgbClr val="B6402D"/>
              </a:solidFill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53624" y="1523015"/>
            <a:ext cx="898003" cy="1631216"/>
          </a:xfrm>
          <a:prstGeom prst="rect">
            <a:avLst/>
          </a:prstGeom>
          <a:solidFill>
            <a:srgbClr val="B6402D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  <a:endParaRPr lang="zh-CN" altLang="en-US" sz="100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8895" y="4216673"/>
            <a:ext cx="5683250" cy="26416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1" name="组合 20"/>
          <p:cNvGrpSpPr/>
          <p:nvPr/>
        </p:nvGrpSpPr>
        <p:grpSpPr>
          <a:xfrm>
            <a:off x="5128601" y="1417999"/>
            <a:ext cx="6109180" cy="737235"/>
            <a:chOff x="1317227" y="3295884"/>
            <a:chExt cx="6109186" cy="737235"/>
          </a:xfrm>
        </p:grpSpPr>
        <p:sp>
          <p:nvSpPr>
            <p:cNvPr id="81" name="文本框 57"/>
            <p:cNvSpPr txBox="1"/>
            <p:nvPr/>
          </p:nvSpPr>
          <p:spPr>
            <a:xfrm>
              <a:off x="2013891" y="3295884"/>
              <a:ext cx="5412522" cy="73723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长期目标直接决定了最终价值，目标一定要定的高，才能反过来逼迫快速的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持续精进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1317227" y="3386519"/>
              <a:ext cx="499110" cy="511175"/>
              <a:chOff x="1317227" y="3386519"/>
              <a:chExt cx="499110" cy="511175"/>
            </a:xfrm>
          </p:grpSpPr>
          <p:sp>
            <p:nvSpPr>
              <p:cNvPr id="23" name="椭圆 22"/>
              <p:cNvSpPr/>
              <p:nvPr/>
            </p:nvSpPr>
            <p:spPr bwMode="auto">
              <a:xfrm>
                <a:off x="1317227" y="3386519"/>
                <a:ext cx="499110" cy="511175"/>
              </a:xfrm>
              <a:prstGeom prst="ellipse">
                <a:avLst/>
              </a:prstGeom>
              <a:solidFill>
                <a:srgbClr val="538C9F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00" dirty="0"/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1418192" y="3469704"/>
                <a:ext cx="321310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1</a:t>
                </a:r>
                <a:endParaRPr lang="en-US" altLang="zh-CN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5128598" y="2256914"/>
            <a:ext cx="6109186" cy="1060450"/>
            <a:chOff x="1317227" y="3092684"/>
            <a:chExt cx="6109186" cy="1060450"/>
          </a:xfrm>
        </p:grpSpPr>
        <p:sp>
          <p:nvSpPr>
            <p:cNvPr id="38" name="文本框 57"/>
            <p:cNvSpPr txBox="1"/>
            <p:nvPr/>
          </p:nvSpPr>
          <p:spPr>
            <a:xfrm>
              <a:off x="2013891" y="3092684"/>
              <a:ext cx="5412522" cy="10604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长期计划要反映出对长期目标的支持，目标越高就越依赖复利的指数增长，就越需要靠日积月累来实现自身的护城河，持续瞄准最薄弱之处集中力量出击，实现最大的利率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1317227" y="3309684"/>
              <a:ext cx="499210" cy="499210"/>
              <a:chOff x="1317227" y="3309684"/>
              <a:chExt cx="499210" cy="499210"/>
            </a:xfrm>
          </p:grpSpPr>
          <p:sp>
            <p:nvSpPr>
              <p:cNvPr id="40" name="椭圆 39"/>
              <p:cNvSpPr/>
              <p:nvPr/>
            </p:nvSpPr>
            <p:spPr bwMode="auto">
              <a:xfrm>
                <a:off x="1317227" y="3309684"/>
                <a:ext cx="499210" cy="499210"/>
              </a:xfrm>
              <a:prstGeom prst="ellipse">
                <a:avLst/>
              </a:prstGeom>
              <a:solidFill>
                <a:srgbClr val="538C9F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00" dirty="0"/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418394" y="3390012"/>
                <a:ext cx="32131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2</a:t>
                </a:r>
                <a:endParaRPr lang="en-US" altLang="zh-CN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5128598" y="3400629"/>
            <a:ext cx="6109186" cy="513010"/>
            <a:chOff x="1317227" y="3295884"/>
            <a:chExt cx="6109186" cy="513010"/>
          </a:xfrm>
        </p:grpSpPr>
        <p:sp>
          <p:nvSpPr>
            <p:cNvPr id="43" name="文本框 57"/>
            <p:cNvSpPr txBox="1"/>
            <p:nvPr/>
          </p:nvSpPr>
          <p:spPr>
            <a:xfrm>
              <a:off x="2013891" y="3295884"/>
              <a:ext cx="5412522" cy="41402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长期执行要关注复盘回顾，对执行本身反而不必强求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1317227" y="3309684"/>
              <a:ext cx="499210" cy="499210"/>
              <a:chOff x="1317227" y="3309684"/>
              <a:chExt cx="499210" cy="499210"/>
            </a:xfrm>
          </p:grpSpPr>
          <p:sp>
            <p:nvSpPr>
              <p:cNvPr id="45" name="椭圆 44"/>
              <p:cNvSpPr/>
              <p:nvPr/>
            </p:nvSpPr>
            <p:spPr bwMode="auto">
              <a:xfrm>
                <a:off x="1317227" y="3309684"/>
                <a:ext cx="499210" cy="499210"/>
              </a:xfrm>
              <a:prstGeom prst="ellipse">
                <a:avLst/>
              </a:prstGeom>
              <a:solidFill>
                <a:srgbClr val="538C9F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00" dirty="0"/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1418394" y="3390012"/>
                <a:ext cx="321310" cy="3987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3</a:t>
                </a:r>
                <a:endParaRPr lang="en-US" altLang="zh-CN" sz="200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sp>
        <p:nvSpPr>
          <p:cNvPr id="49" name="文本框 50"/>
          <p:cNvSpPr txBox="1"/>
          <p:nvPr/>
        </p:nvSpPr>
        <p:spPr>
          <a:xfrm>
            <a:off x="4495165" y="178435"/>
            <a:ext cx="7290435" cy="1060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长期的现实条件几乎不需要考虑黑天鹅事件，因为在短期已经考虑了，也不太需要考虑灰犀牛，因为时间本身就能抵御灰犀牛。在长期唯一需要关注的就是维持复利增长的模式，这是唯一的护城河。</a:t>
            </a:r>
            <a:endParaRPr lang="zh-CN" altLang="en-US" sz="1400" dirty="0">
              <a:solidFill>
                <a:srgbClr val="00729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57528" y="370599"/>
            <a:ext cx="4702969" cy="491490"/>
            <a:chOff x="357528" y="291985"/>
            <a:chExt cx="4702969" cy="491490"/>
          </a:xfrm>
        </p:grpSpPr>
        <p:grpSp>
          <p:nvGrpSpPr>
            <p:cNvPr id="3" name="组合 2"/>
            <p:cNvGrpSpPr/>
            <p:nvPr/>
          </p:nvGrpSpPr>
          <p:grpSpPr>
            <a:xfrm>
              <a:off x="357528" y="304047"/>
              <a:ext cx="612000" cy="468000"/>
              <a:chOff x="8035925" y="-1063808"/>
              <a:chExt cx="3082603" cy="2332866"/>
            </a:xfrm>
          </p:grpSpPr>
          <p:sp>
            <p:nvSpPr>
              <p:cNvPr id="5" name="椭圆 4"/>
              <p:cNvSpPr/>
              <p:nvPr/>
            </p:nvSpPr>
            <p:spPr bwMode="auto">
              <a:xfrm>
                <a:off x="10070897" y="215506"/>
                <a:ext cx="1047631" cy="1053552"/>
              </a:xfrm>
              <a:prstGeom prst="ellipse">
                <a:avLst/>
              </a:prstGeom>
              <a:solidFill>
                <a:srgbClr val="00A599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 bwMode="auto">
              <a:xfrm>
                <a:off x="9543311" y="-1063808"/>
                <a:ext cx="1047631" cy="1053552"/>
              </a:xfrm>
              <a:prstGeom prst="ellipse">
                <a:avLst/>
              </a:prstGeom>
              <a:solidFill>
                <a:srgbClr val="F5AF31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" name="椭圆 6"/>
              <p:cNvSpPr/>
              <p:nvPr/>
            </p:nvSpPr>
            <p:spPr bwMode="auto">
              <a:xfrm>
                <a:off x="8714249" y="215506"/>
                <a:ext cx="1047631" cy="1053552"/>
              </a:xfrm>
              <a:prstGeom prst="ellipse">
                <a:avLst/>
              </a:prstGeom>
              <a:solidFill>
                <a:srgbClr val="0084A6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 bwMode="auto">
              <a:xfrm>
                <a:off x="8035925" y="-1063808"/>
                <a:ext cx="1047631" cy="1053552"/>
              </a:xfrm>
              <a:prstGeom prst="ellipse">
                <a:avLst/>
              </a:prstGeom>
              <a:solidFill>
                <a:srgbClr val="CB755D"/>
              </a:solidFill>
              <a:ln>
                <a:noFill/>
              </a:ln>
              <a:effectLst>
                <a:outerShdw blurRad="63500" sx="101000" sy="101000" algn="ctr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4" name="矩形 3"/>
            <p:cNvSpPr/>
            <p:nvPr/>
          </p:nvSpPr>
          <p:spPr>
            <a:xfrm>
              <a:off x="1180647" y="291985"/>
              <a:ext cx="3879850" cy="491490"/>
            </a:xfrm>
            <a:prstGeom prst="rect">
              <a:avLst/>
            </a:prstGeom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600" b="1" i="0" u="none" strike="noStrike" kern="1200" cap="none" spc="200" normalizeH="0" baseline="0" noProof="0" dirty="0">
                  <a:ln>
                    <a:noFill/>
                  </a:ln>
                  <a:solidFill>
                    <a:srgbClr val="00729A"/>
                  </a:solidFill>
                  <a:effectLst/>
                  <a:uLnTx/>
                  <a:uFillTx/>
                  <a:latin typeface="方正细等线简体"/>
                  <a:ea typeface="微软雅黑" panose="020B0503020204020204" pitchFamily="34" charset="-122"/>
                  <a:cs typeface="+mn-cs"/>
                  <a:sym typeface="+mn-ea"/>
                </a:rPr>
                <a:t>总结二</a:t>
              </a:r>
              <a:endParaRPr kumimoji="0" lang="zh-CN" altLang="en-US" sz="2600" b="1" i="0" u="none" strike="noStrike" kern="1200" cap="none" spc="200" normalizeH="0" baseline="0" noProof="0" dirty="0">
                <a:ln>
                  <a:noFill/>
                </a:ln>
                <a:solidFill>
                  <a:srgbClr val="00729A"/>
                </a:solidFill>
                <a:effectLst/>
                <a:uLnTx/>
                <a:uFillTx/>
                <a:latin typeface="方正细等线简体"/>
                <a:ea typeface="微软雅黑" panose="020B0503020204020204" pitchFamily="34" charset="-122"/>
                <a:cs typeface="+mn-cs"/>
                <a:sym typeface="+mn-ea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443344" y="1491517"/>
            <a:ext cx="4605118" cy="1228152"/>
            <a:chOff x="6853229" y="2014248"/>
            <a:chExt cx="4605118" cy="1228765"/>
          </a:xfrm>
        </p:grpSpPr>
        <p:sp>
          <p:nvSpPr>
            <p:cNvPr id="22" name="文本框 50"/>
            <p:cNvSpPr txBox="1"/>
            <p:nvPr/>
          </p:nvSpPr>
          <p:spPr>
            <a:xfrm>
              <a:off x="6853229" y="2505410"/>
              <a:ext cx="4605118" cy="73760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周期越短风险承受能力越小，复利模式的优势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不明显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周期越长风险承受能力越大，复利模式收益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越大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6853229" y="2014248"/>
              <a:ext cx="1614487" cy="393897"/>
              <a:chOff x="7970036" y="2014248"/>
              <a:chExt cx="1614487" cy="393897"/>
            </a:xfrm>
          </p:grpSpPr>
          <p:sp>
            <p:nvSpPr>
              <p:cNvPr id="24" name="矩形: 圆角 23"/>
              <p:cNvSpPr/>
              <p:nvPr/>
            </p:nvSpPr>
            <p:spPr bwMode="auto">
              <a:xfrm>
                <a:off x="7970036" y="2014248"/>
                <a:ext cx="1614487" cy="393897"/>
              </a:xfrm>
              <a:prstGeom prst="roundRect">
                <a:avLst>
                  <a:gd name="adj" fmla="val 50000"/>
                </a:avLst>
              </a:prstGeom>
              <a:solidFill>
                <a:srgbClr val="0084A6"/>
              </a:solidFill>
              <a:ln w="12700" cap="flat">
                <a:noFill/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lIns="91404" tIns="0" rIns="91404" bIns="36000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ea"/>
                </a:endParaRPr>
              </a:p>
            </p:txBody>
          </p:sp>
          <p:sp>
            <p:nvSpPr>
              <p:cNvPr id="25" name="文本框 13"/>
              <p:cNvSpPr txBox="1"/>
              <p:nvPr/>
            </p:nvSpPr>
            <p:spPr>
              <a:xfrm>
                <a:off x="8235942" y="2057110"/>
                <a:ext cx="894080" cy="30685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228600" indent="-228600" algn="l" rtl="0" eaLnBrk="0" fontAlgn="base" hangingPunct="0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周期长短</a:t>
                </a: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t="17197" r="23418"/>
          <a:stretch>
            <a:fillRect/>
          </a:stretch>
        </p:blipFill>
        <p:spPr>
          <a:xfrm>
            <a:off x="1068229" y="1274218"/>
            <a:ext cx="4405093" cy="4874094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1" name="组合 10"/>
          <p:cNvGrpSpPr/>
          <p:nvPr/>
        </p:nvGrpSpPr>
        <p:grpSpPr>
          <a:xfrm>
            <a:off x="5443344" y="3038694"/>
            <a:ext cx="4605117" cy="905561"/>
            <a:chOff x="6853228" y="2014248"/>
            <a:chExt cx="4605117" cy="904863"/>
          </a:xfrm>
        </p:grpSpPr>
        <p:sp>
          <p:nvSpPr>
            <p:cNvPr id="18" name="文本框 50"/>
            <p:cNvSpPr txBox="1"/>
            <p:nvPr/>
          </p:nvSpPr>
          <p:spPr>
            <a:xfrm>
              <a:off x="6853228" y="2505410"/>
              <a:ext cx="4605117" cy="41370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复盘回顾是确认学习和实践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成果的唯一方法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6853229" y="2014248"/>
              <a:ext cx="1614488" cy="393397"/>
              <a:chOff x="7970036" y="2014248"/>
              <a:chExt cx="1614488" cy="393397"/>
            </a:xfrm>
          </p:grpSpPr>
          <p:sp>
            <p:nvSpPr>
              <p:cNvPr id="20" name="矩形: 圆角 19"/>
              <p:cNvSpPr/>
              <p:nvPr/>
            </p:nvSpPr>
            <p:spPr bwMode="auto">
              <a:xfrm>
                <a:off x="7970036" y="2014248"/>
                <a:ext cx="1614488" cy="393397"/>
              </a:xfrm>
              <a:prstGeom prst="roundRect">
                <a:avLst>
                  <a:gd name="adj" fmla="val 50000"/>
                </a:avLst>
              </a:prstGeom>
              <a:solidFill>
                <a:srgbClr val="0084A6"/>
              </a:solidFill>
              <a:ln w="12700" cap="flat">
                <a:noFill/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lIns="91404" tIns="0" rIns="91404" bIns="36000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ea"/>
                </a:endParaRPr>
              </a:p>
            </p:txBody>
          </p:sp>
          <p:sp>
            <p:nvSpPr>
              <p:cNvPr id="21" name="文本框 13"/>
              <p:cNvSpPr txBox="1"/>
              <p:nvPr/>
            </p:nvSpPr>
            <p:spPr>
              <a:xfrm>
                <a:off x="8235942" y="2057110"/>
                <a:ext cx="894080" cy="30646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>
                <a:lvl1pPr marL="228600" indent="-228600" algn="l" rtl="0" eaLnBrk="0" fontAlgn="base" hangingPunct="0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复盘回顾</a:t>
                </a: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5443220" y="4371340"/>
            <a:ext cx="5890895" cy="1551979"/>
            <a:chOff x="6853229" y="2014248"/>
            <a:chExt cx="4605116" cy="1550819"/>
          </a:xfrm>
        </p:grpSpPr>
        <p:sp>
          <p:nvSpPr>
            <p:cNvPr id="14" name="文本框 50"/>
            <p:cNvSpPr txBox="1"/>
            <p:nvPr/>
          </p:nvSpPr>
          <p:spPr>
            <a:xfrm>
              <a:off x="6853229" y="2505410"/>
              <a:ext cx="4605116" cy="105965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228600" indent="-228600" algn="l" rtl="0" eaLnBrk="0" fontAlgn="base" hangingPunct="0">
                <a:lnSpc>
                  <a:spcPct val="90000"/>
                </a:lnSpc>
                <a:spcBef>
                  <a:spcPts val="1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rtl="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</a:lstStyle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世界很大，唯一不变的就是变化，但是换汤不换药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世界很大，什么样的人都能活得下去，但是活得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天差地别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lvl="0" indent="0" eaLnBrk="1" hangingPunct="1"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世界很大，活得最好的一定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是那些既能适应变化，又能坚定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原则</a:t>
              </a:r>
              <a:r>
                <a:rPr lang="zh-CN" altLang="en-US" sz="1400" dirty="0">
                  <a:solidFill>
                    <a:srgbClr val="00729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不变的人</a:t>
              </a:r>
              <a:endParaRPr lang="zh-CN" altLang="en-US" sz="1400" dirty="0">
                <a:solidFill>
                  <a:srgbClr val="00729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6853229" y="2014248"/>
              <a:ext cx="1614488" cy="393397"/>
              <a:chOff x="7970036" y="2014248"/>
              <a:chExt cx="1614488" cy="393397"/>
            </a:xfrm>
          </p:grpSpPr>
          <p:sp>
            <p:nvSpPr>
              <p:cNvPr id="16" name="矩形: 圆角 15"/>
              <p:cNvSpPr/>
              <p:nvPr/>
            </p:nvSpPr>
            <p:spPr bwMode="auto">
              <a:xfrm>
                <a:off x="7970036" y="2014248"/>
                <a:ext cx="1614488" cy="393397"/>
              </a:xfrm>
              <a:prstGeom prst="roundRect">
                <a:avLst>
                  <a:gd name="adj" fmla="val 50000"/>
                </a:avLst>
              </a:prstGeom>
              <a:solidFill>
                <a:srgbClr val="0084A6"/>
              </a:solidFill>
              <a:ln w="12700" cap="flat">
                <a:noFill/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lIns="91404" tIns="0" rIns="91404" bIns="36000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ea"/>
                </a:endParaRPr>
              </a:p>
            </p:txBody>
          </p:sp>
          <p:sp>
            <p:nvSpPr>
              <p:cNvPr id="17" name="文本框 13"/>
              <p:cNvSpPr txBox="1"/>
              <p:nvPr/>
            </p:nvSpPr>
            <p:spPr>
              <a:xfrm>
                <a:off x="8235942" y="2057110"/>
                <a:ext cx="538480" cy="30647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>
                <a:spAutoFit/>
              </a:bodyPr>
              <a:lstStyle>
                <a:lvl1pPr marL="228600" indent="-228600" algn="l" rtl="0" eaLnBrk="0" fontAlgn="base" hangingPunct="0">
                  <a:lnSpc>
                    <a:spcPct val="90000"/>
                  </a:lnSpc>
                  <a:spcBef>
                    <a:spcPts val="10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rtl="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</a:lstStyle>
              <a:p>
                <a:pPr marL="0" lvl="0" indent="0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原则</a:t>
                </a:r>
                <a:endPara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9" name="矩形 28"/>
          <p:cNvSpPr/>
          <p:nvPr/>
        </p:nvSpPr>
        <p:spPr>
          <a:xfrm>
            <a:off x="9948274" y="4779452"/>
            <a:ext cx="1385355" cy="1737873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stretch>
              <a:fillRect l="-2140" t="1863" r="2140" b="2610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40485" y="862330"/>
            <a:ext cx="5262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b="1" spc="200" noProof="0" dirty="0">
                <a:ln>
                  <a:noFill/>
                </a:ln>
                <a:solidFill>
                  <a:srgbClr val="00729A"/>
                </a:solidFill>
                <a:effectLst/>
                <a:uLnTx/>
                <a:uFillTx/>
                <a:latin typeface="方正细等线简体"/>
                <a:ea typeface="微软雅黑" panose="020B0503020204020204" pitchFamily="34" charset="-122"/>
                <a:sym typeface="+mn-ea"/>
              </a:rPr>
              <a:t>现实指导思考，思考指引行动，行动影响现实</a:t>
            </a:r>
            <a:endParaRPr lang="zh-CN" altLang="en-US" b="1" spc="200" noProof="0" dirty="0">
              <a:ln>
                <a:noFill/>
              </a:ln>
              <a:solidFill>
                <a:srgbClr val="00729A"/>
              </a:solidFill>
              <a:effectLst/>
              <a:uLnTx/>
              <a:uFillTx/>
              <a:latin typeface="方正细等线简体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4*i*0"/>
  <p:tag name="KSO_WM_UNIT_BK_DARK_LIGHT" val="2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5*i*0"/>
  <p:tag name="KSO_WM_UNIT_BK_DARK_LIGHT" val="2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6*i*0"/>
  <p:tag name="KSO_WM_UNIT_BK_DARK_LIGHT" val="2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7*i*0"/>
  <p:tag name="KSO_WM_UNIT_BK_DARK_LIGHT" val="2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8*i*0"/>
  <p:tag name="KSO_WM_UNIT_BK_DARK_LIGHT" val="2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280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280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TEMPLATE_SUBCATEGORY" val="0"/>
  <p:tag name="KSO_WM_TEMPLATE_COLOR_TYPE" val="1"/>
  <p:tag name="KSO_WM_TEMPLATE_MASTER_THUMB_INDEX" val="12"/>
  <p:tag name="KSO_WM_TEMPLATE_THUMBS_INDEX" val="1、4、7、8、10、15、18、19、20、21、22、28、32、35、36"/>
  <p:tag name="KSO_WM_TAG_VERSION" val="1.0"/>
  <p:tag name="KSO_WM_BEAUTIFY_FLAG" val="#wm#"/>
  <p:tag name="KSO_WM_TEMPLATE_CATEGORY" val="custom"/>
  <p:tag name="KSO_WM_TEMPLATE_INDEX" val="20204280"/>
  <p:tag name="KSO_WM_TEMPLATE_MASTER_TYPE" val="1"/>
</p:tagLst>
</file>

<file path=ppt/tags/tag157.xml><?xml version="1.0" encoding="utf-8"?>
<p:tagLst xmlns:p="http://schemas.openxmlformats.org/presentationml/2006/main">
  <p:tag name="KSO_WM_UNIT_COLOR_SCHEME_SHAPE_ID" val="10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4280_4*l_h_a*1_4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8.xml><?xml version="1.0" encoding="utf-8"?>
<p:tagLst xmlns:p="http://schemas.openxmlformats.org/presentationml/2006/main">
  <p:tag name="KSO_WM_UNIT_COLOR_SCHEME_SHAPE_ID" val="12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4280_4*l_h_a*1_3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59.xml><?xml version="1.0" encoding="utf-8"?>
<p:tagLst xmlns:p="http://schemas.openxmlformats.org/presentationml/2006/main">
  <p:tag name="KSO_WM_UNIT_COLOR_SCHEME_SHAPE_ID" val="14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4280_4*l_h_a*1_2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COLOR_SCHEME_SHAPE_ID" val="16"/>
  <p:tag name="KSO_WM_UNIT_COLOR_SCHEME_PARENT_PAGE" val="0_3"/>
  <p:tag name="KSO_WM_UNIT_ISCONTENTSTITLE" val="0"/>
  <p:tag name="KSO_WM_UNIT_PRESET_TEXT" val="单击此处添加标题"/>
  <p:tag name="KSO_WM_UNIT_NOCLEAR" val="0"/>
  <p:tag name="KSO_WM_UNIT_VALUE" val="1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4280_4*l_h_a*1_1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61.xml><?xml version="1.0" encoding="utf-8"?>
<p:tagLst xmlns:p="http://schemas.openxmlformats.org/presentationml/2006/main">
  <p:tag name="KSO_WM_UNIT_COLOR_SCHEME_SHAPE_ID" val="24"/>
  <p:tag name="KSO_WM_UNIT_COLOR_SCHEME_PARENT_PAGE" val="0_3"/>
  <p:tag name="KSO_WM_UNIT_PRESET_TEXT" val="单击此处输入你的正文，文字是您思想的提炼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custom20204280_4*l_h_f*1_4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62.xml><?xml version="1.0" encoding="utf-8"?>
<p:tagLst xmlns:p="http://schemas.openxmlformats.org/presentationml/2006/main">
  <p:tag name="KSO_WM_UNIT_COLOR_SCHEME_SHAPE_ID" val="25"/>
  <p:tag name="KSO_WM_UNIT_COLOR_SCHEME_PARENT_PAGE" val="0_3"/>
  <p:tag name="KSO_WM_UNIT_PRESET_TEXT" val="单击此处输入你的正文，文字是您思想的提炼"/>
  <p:tag name="KSO_WM_UNIT_NOCLEAR" val="0"/>
  <p:tag name="KSO_WM_UNIT_VALUE" val="4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04280_4*l_h_f*1_3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63.xml><?xml version="1.0" encoding="utf-8"?>
<p:tagLst xmlns:p="http://schemas.openxmlformats.org/presentationml/2006/main">
  <p:tag name="KSO_WM_UNIT_COLOR_SCHEME_SHAPE_ID" val="18"/>
  <p:tag name="KSO_WM_UNIT_COLOR_SCHEME_PARENT_PAGE" val="0_3"/>
  <p:tag name="KSO_WM_UNIT_DECOLORIZATION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custom20204280_4*l_i*1_1"/>
  <p:tag name="KSO_WM_TEMPLATE_CATEGORY" val="custom"/>
  <p:tag name="KSO_WM_TEMPLATE_INDEX" val="20204280"/>
  <p:tag name="KSO_WM_UNIT_LAYERLEVEL" val="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64.xml><?xml version="1.0" encoding="utf-8"?>
<p:tagLst xmlns:p="http://schemas.openxmlformats.org/presentationml/2006/main">
  <p:tag name="KSO_WM_UNIT_COLOR_SCHEME_SHAPE_ID" val="19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4280_4*l_h_i*1_1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1"/>
  <p:tag name="KSO_WM_UNIT_TEXT_FILL_TYPE" val="1"/>
  <p:tag name="KSO_WM_UNIT_USESOURCEFORMAT_APPLY" val="1"/>
</p:tagLst>
</file>

<file path=ppt/tags/tag165.xml><?xml version="1.0" encoding="utf-8"?>
<p:tagLst xmlns:p="http://schemas.openxmlformats.org/presentationml/2006/main">
  <p:tag name="KSO_WM_UNIT_COLOR_SCHEME_SHAPE_ID" val="20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4280_4*l_h_i*1_2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1"/>
  <p:tag name="KSO_WM_UNIT_TEXT_FILL_TYPE" val="1"/>
  <p:tag name="KSO_WM_UNIT_USESOURCEFORMAT_APPLY" val="1"/>
</p:tagLst>
</file>

<file path=ppt/tags/tag166.xml><?xml version="1.0" encoding="utf-8"?>
<p:tagLst xmlns:p="http://schemas.openxmlformats.org/presentationml/2006/main">
  <p:tag name="KSO_WM_UNIT_COLOR_SCHEME_SHAPE_ID" val="21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4280_4*l_h_i*1_3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1"/>
  <p:tag name="KSO_WM_UNIT_TEXT_FILL_TYPE" val="1"/>
  <p:tag name="KSO_WM_UNIT_USESOURCEFORMAT_APPLY" val="1"/>
</p:tagLst>
</file>

<file path=ppt/tags/tag167.xml><?xml version="1.0" encoding="utf-8"?>
<p:tagLst xmlns:p="http://schemas.openxmlformats.org/presentationml/2006/main">
  <p:tag name="KSO_WM_UNIT_COLOR_SCHEME_SHAPE_ID" val="22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4280_4*l_h_i*1_4_1"/>
  <p:tag name="KSO_WM_TEMPLATE_CATEGORY" val="custom"/>
  <p:tag name="KSO_WM_TEMPLATE_INDEX" val="20204280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14"/>
  <p:tag name="KSO_WM_UNIT_LINE_FILL_TYPE" val="2"/>
  <p:tag name="KSO_WM_UNIT_TEXT_FILL_FORE_SCHEMECOLOR_INDEX" val="1"/>
  <p:tag name="KSO_WM_UNIT_TEXT_FILL_TYPE" val="1"/>
  <p:tag name="KSO_WM_UNIT_USESOURCEFORMAT_APPLY" val="1"/>
</p:tagLst>
</file>

<file path=ppt/tags/tag168.xml><?xml version="1.0" encoding="utf-8"?>
<p:tagLst xmlns:p="http://schemas.openxmlformats.org/presentationml/2006/main">
  <p:tag name="KSO_WM_UNIT_ISCONTENTSTITLE" val="0"/>
  <p:tag name="KSO_WM_UNIT_PRESET_TEXT" val="CONTENTS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4280_4*b*1"/>
  <p:tag name="KSO_WM_TEMPLATE_CATEGORY" val="custom"/>
  <p:tag name="KSO_WM_TEMPLATE_INDEX" val="20204280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69.xml><?xml version="1.0" encoding="utf-8"?>
<p:tagLst xmlns:p="http://schemas.openxmlformats.org/presentationml/2006/main">
  <p:tag name="KSO_WM_UNIT_ISCONTENTSTITLE" val="1"/>
  <p:tag name="KSO_WM_UNIT_PRESET_TEXT" val="目 录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04280_4*a*1"/>
  <p:tag name="KSO_WM_TEMPLATE_CATEGORY" val="custom"/>
  <p:tag name="KSO_WM_TEMPLATE_INDEX" val="20204280"/>
  <p:tag name="KSO_WM_UNIT_LAYERLEVEL" val="1"/>
  <p:tag name="KSO_WM_TAG_VERSION" val="1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SLIDE_ID" val="custom20204280_4"/>
  <p:tag name="KSO_WM_TEMPLATE_SUBCATEGORY" val="0"/>
  <p:tag name="KSO_WM_TEMPLATE_MASTER_TYPE" val="1"/>
  <p:tag name="KSO_WM_TEMPLATE_COLOR_TYPE" val="1"/>
  <p:tag name="KSO_WM_SLIDE_TYPE" val="contents"/>
  <p:tag name="KSO_WM_SLIDE_SUBTYPE" val="pureTxt"/>
  <p:tag name="KSO_WM_SLIDE_ITEM_CNT" val="4"/>
  <p:tag name="KSO_WM_SLIDE_INDEX" val="4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4280"/>
  <p:tag name="KSO_WM_SLIDE_LAYOUT" val="a_b_l"/>
  <p:tag name="KSO_WM_SLIDE_LAYOUT_CNT" val="1_1_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SLIDE_BACKGROUND_MASK_FLAG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0"/>
  <p:tag name="KSO_WM_UNIT_ID" val="_13*i*0"/>
  <p:tag name="KSO_WM_UNIT_BK_DARK_LIGHT" val="2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湖光山色">
      <a:dk1>
        <a:srgbClr val="000000"/>
      </a:dk1>
      <a:lt1>
        <a:srgbClr val="FFFFFF"/>
      </a:lt1>
      <a:dk2>
        <a:srgbClr val="E5F1ED"/>
      </a:dk2>
      <a:lt2>
        <a:srgbClr val="A3CFE4"/>
      </a:lt2>
      <a:accent1>
        <a:srgbClr val="5CA9D0"/>
      </a:accent1>
      <a:accent2>
        <a:srgbClr val="4687A7"/>
      </a:accent2>
      <a:accent3>
        <a:srgbClr val="006EA1"/>
      </a:accent3>
      <a:accent4>
        <a:srgbClr val="005174"/>
      </a:accent4>
      <a:accent5>
        <a:srgbClr val="013857"/>
      </a:accent5>
      <a:accent6>
        <a:srgbClr val="01283C"/>
      </a:accent6>
      <a:hlink>
        <a:srgbClr val="2E627F"/>
      </a:hlink>
      <a:folHlink>
        <a:srgbClr val="00415E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WPS主题色">
      <a:dk1>
        <a:srgbClr val="000000"/>
      </a:dk1>
      <a:lt1>
        <a:srgbClr val="FFFFFF"/>
      </a:lt1>
      <a:dk2>
        <a:srgbClr val="E9EFF0"/>
      </a:dk2>
      <a:lt2>
        <a:srgbClr val="FBFCFC"/>
      </a:lt2>
      <a:accent1>
        <a:srgbClr val="7CCBD5"/>
      </a:accent1>
      <a:accent2>
        <a:srgbClr val="78BDE6"/>
      </a:accent2>
      <a:accent3>
        <a:srgbClr val="84ADEB"/>
      </a:accent3>
      <a:accent4>
        <a:srgbClr val="9E9BE1"/>
      </a:accent4>
      <a:accent5>
        <a:srgbClr val="BC8AC5"/>
      </a:accent5>
      <a:accent6>
        <a:srgbClr val="D57C9E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1459</Words>
  <Application>WPS 演示</Application>
  <PresentationFormat>宽屏</PresentationFormat>
  <Paragraphs>173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等线</vt:lpstr>
      <vt:lpstr>方正细等线简体</vt:lpstr>
      <vt:lpstr>Segoe Print</vt:lpstr>
      <vt:lpstr>Tahoma</vt:lpstr>
      <vt:lpstr>汉仪秀英体简</vt:lpstr>
      <vt:lpstr>Arial Unicode MS</vt:lpstr>
      <vt:lpstr>Calibri Light</vt:lpstr>
      <vt:lpstr>Calibri</vt:lpstr>
      <vt:lpstr>汉仪旗黑-85S</vt:lpstr>
      <vt:lpstr>黑体</vt:lpstr>
      <vt:lpstr>等线 Light</vt:lpstr>
      <vt:lpstr>Office 主题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dongdapeng2012</cp:lastModifiedBy>
  <cp:revision>81</cp:revision>
  <dcterms:created xsi:type="dcterms:W3CDTF">2018-04-21T07:02:00Z</dcterms:created>
  <dcterms:modified xsi:type="dcterms:W3CDTF">2020-05-02T12:52:05Z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